
<file path=[Content_Types].xml><?xml version="1.0" encoding="utf-8"?>
<Types xmlns="http://schemas.openxmlformats.org/package/2006/content-types">
  <Default Extension="png" ContentType="image/png"/>
  <Default Extension="bin" ContentType="application/vnd.openxmlformats-officedocument.oleObject"/>
  <Default Extension="xlsm" ContentType="application/vnd.ms-excel.sheet.macroEnabled.12"/>
  <Default Extension="emf" ContentType="image/x-emf"/>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17"/>
  </p:notesMasterIdLst>
  <p:sldIdLst>
    <p:sldId id="256" r:id="rId2"/>
    <p:sldId id="274" r:id="rId3"/>
    <p:sldId id="258" r:id="rId4"/>
    <p:sldId id="276" r:id="rId5"/>
    <p:sldId id="279" r:id="rId6"/>
    <p:sldId id="277" r:id="rId7"/>
    <p:sldId id="280" r:id="rId8"/>
    <p:sldId id="273" r:id="rId9"/>
    <p:sldId id="281" r:id="rId10"/>
    <p:sldId id="267" r:id="rId11"/>
    <p:sldId id="270" r:id="rId12"/>
    <p:sldId id="271" r:id="rId13"/>
    <p:sldId id="272" r:id="rId14"/>
    <p:sldId id="278" r:id="rId15"/>
    <p:sldId id="269" r:id="rId16"/>
  </p:sldIdLst>
  <p:sldSz cx="9144000" cy="571500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12" autoAdjust="0"/>
    <p:restoredTop sz="94660"/>
  </p:normalViewPr>
  <p:slideViewPr>
    <p:cSldViewPr>
      <p:cViewPr>
        <p:scale>
          <a:sx n="88" d="100"/>
          <a:sy n="88" d="100"/>
        </p:scale>
        <p:origin x="-636" y="72"/>
      </p:cViewPr>
      <p:guideLst>
        <p:guide orient="horz" pos="180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8.wmf"/></Relationships>
</file>

<file path=ppt/media/image18.wmf>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4749B6-A1AD-4AC3-82D7-82652FA26E7F}" type="datetimeFigureOut">
              <a:rPr lang="en-US" smtClean="0"/>
              <a:t>8/11/2020</a:t>
            </a:fld>
            <a:endParaRPr lang="en-US"/>
          </a:p>
        </p:txBody>
      </p:sp>
      <p:sp>
        <p:nvSpPr>
          <p:cNvPr id="4" name="Slide Image Placeholder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12D3A3E-CCC4-43A1-8ADD-F84CF3783A5B}" type="slidenum">
              <a:rPr lang="en-US" smtClean="0"/>
              <a:t>‹#›</a:t>
            </a:fld>
            <a:endParaRPr lang="en-US"/>
          </a:p>
        </p:txBody>
      </p:sp>
    </p:spTree>
    <p:extLst>
      <p:ext uri="{BB962C8B-B14F-4D97-AF65-F5344CB8AC3E}">
        <p14:creationId xmlns:p14="http://schemas.microsoft.com/office/powerpoint/2010/main" val="3220207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85800"/>
            <a:ext cx="54864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2D3A3E-CCC4-43A1-8ADD-F84CF3783A5B}" type="slidenum">
              <a:rPr lang="en-US" smtClean="0"/>
              <a:t>10</a:t>
            </a:fld>
            <a:endParaRPr lang="en-US"/>
          </a:p>
        </p:txBody>
      </p:sp>
    </p:spTree>
    <p:extLst>
      <p:ext uri="{BB962C8B-B14F-4D97-AF65-F5344CB8AC3E}">
        <p14:creationId xmlns:p14="http://schemas.microsoft.com/office/powerpoint/2010/main" val="4143172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Rectangle 10"/>
          <p:cNvSpPr/>
          <p:nvPr/>
        </p:nvSpPr>
        <p:spPr>
          <a:xfrm>
            <a:off x="0" y="3222433"/>
            <a:ext cx="9144000" cy="2492567"/>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0"/>
            <a:ext cx="9144000" cy="3222433"/>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2210259"/>
            <a:ext cx="9144000" cy="1905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0" y="1333500"/>
            <a:ext cx="9144000" cy="42545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473795" y="4210455"/>
            <a:ext cx="5637010" cy="73509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AFB39B41-351A-4F3C-837D-911DF4AF8DCF}" type="datetimeFigureOut">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CFC5F4-E610-4030-8D00-16B56E88FE46}" type="slidenum">
              <a:rPr lang="en-US" smtClean="0"/>
              <a:t>‹#›</a:t>
            </a:fld>
            <a:endParaRPr lang="en-US"/>
          </a:p>
        </p:txBody>
      </p:sp>
      <p:sp>
        <p:nvSpPr>
          <p:cNvPr id="2" name="Title 1"/>
          <p:cNvSpPr>
            <a:spLocks noGrp="1"/>
          </p:cNvSpPr>
          <p:nvPr>
            <p:ph type="ctrTitle"/>
          </p:nvPr>
        </p:nvSpPr>
        <p:spPr>
          <a:xfrm>
            <a:off x="817581" y="2610242"/>
            <a:ext cx="7175351" cy="1494306"/>
          </a:xfrm>
          <a:effectLst/>
        </p:spPr>
        <p:txBody>
          <a:bodyPr>
            <a:noAutofit/>
          </a:bodyPr>
          <a:lstStyle>
            <a:lvl1pPr marL="640080" indent="-457200" algn="l">
              <a:defRPr sz="5400"/>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1905000" y="609599"/>
            <a:ext cx="6400800" cy="2895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B39B41-351A-4F3C-837D-911DF4AF8DCF}" type="datetimeFigureOut">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CFC5F4-E610-4030-8D00-16B56E88FE46}"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53758" y="313764"/>
            <a:ext cx="2057400" cy="4365283"/>
          </a:xfrm>
          <a:effectLst/>
        </p:spPr>
        <p:txBody>
          <a:bodyPr vert="eaVert"/>
          <a:lstStyle>
            <a:lvl1pPr algn="l">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3324113" y="609599"/>
            <a:ext cx="4829287" cy="407894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FB39B41-351A-4F3C-837D-911DF4AF8DCF}" type="datetimeFigureOut">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CFC5F4-E610-4030-8D00-16B56E88FE46}"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FB39B41-351A-4F3C-837D-911DF4AF8DCF}" type="datetimeFigureOut">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CFC5F4-E610-4030-8D00-16B56E88FE46}"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
        <p:nvSpPr>
          <p:cNvPr id="10" name="Content Placeholder 9"/>
          <p:cNvSpPr>
            <a:spLocks noGrp="1"/>
          </p:cNvSpPr>
          <p:nvPr>
            <p:ph sz="quarter" idx="13"/>
          </p:nvPr>
        </p:nvSpPr>
        <p:spPr>
          <a:xfrm>
            <a:off x="1143000" y="609600"/>
            <a:ext cx="6400800" cy="2895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0" y="3222433"/>
            <a:ext cx="9144000" cy="2492567"/>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3222433"/>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210259"/>
            <a:ext cx="9144000" cy="1905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333500"/>
            <a:ext cx="9144000" cy="42545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33195" y="1810540"/>
            <a:ext cx="5966666" cy="2019455"/>
          </a:xfrm>
          <a:effectLst/>
        </p:spPr>
        <p:txBody>
          <a:bodyPr anchor="b"/>
          <a:lstStyle>
            <a:lvl1pPr algn="r">
              <a:defRPr sz="4600" b="1"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2022438" y="3839592"/>
            <a:ext cx="5970494" cy="696217"/>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B39B41-351A-4F3C-837D-911DF4AF8DCF}" type="datetimeFigureOut">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CFC5F4-E610-4030-8D00-16B56E88FE46}"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AFB39B41-351A-4F3C-837D-911DF4AF8DCF}" type="datetimeFigureOut">
              <a:rPr lang="en-US" smtClean="0"/>
              <a:t>8/11/2020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CFC5F4-E610-4030-8D00-16B56E88FE46}"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
        <p:nvSpPr>
          <p:cNvPr id="9" name="Content Placeholder 8"/>
          <p:cNvSpPr>
            <a:spLocks noGrp="1"/>
          </p:cNvSpPr>
          <p:nvPr>
            <p:ph sz="quarter" idx="13"/>
          </p:nvPr>
        </p:nvSpPr>
        <p:spPr>
          <a:xfrm>
            <a:off x="1142999" y="609599"/>
            <a:ext cx="3346704" cy="2895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609600"/>
            <a:ext cx="3346704" cy="2895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43000" y="609600"/>
            <a:ext cx="3346704" cy="533135"/>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6447" y="1166939"/>
            <a:ext cx="3346704" cy="22860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7302" y="609600"/>
            <a:ext cx="3346704" cy="533135"/>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en-US" smtClean="0"/>
              <a:t>Click to edit Master text styles</a:t>
            </a:r>
          </a:p>
        </p:txBody>
      </p:sp>
      <p:sp>
        <p:nvSpPr>
          <p:cNvPr id="6" name="Content Placeholder 5"/>
          <p:cNvSpPr>
            <a:spLocks noGrp="1"/>
          </p:cNvSpPr>
          <p:nvPr>
            <p:ph sz="quarter" idx="4"/>
          </p:nvPr>
        </p:nvSpPr>
        <p:spPr>
          <a:xfrm>
            <a:off x="4645025" y="1165860"/>
            <a:ext cx="3346704" cy="22860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FB39B41-351A-4F3C-837D-911DF4AF8DCF}" type="datetimeFigureOut">
              <a:rPr lang="en-US" smtClean="0"/>
              <a:t>8/11/2020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CFC5F4-E610-4030-8D00-16B56E88FE46}"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FB39B41-351A-4F3C-837D-911DF4AF8DCF}" type="datetimeFigureOut">
              <a:rPr lang="en-US" smtClean="0"/>
              <a:t>8/11/2020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CFC5F4-E610-4030-8D00-16B56E88FE46}"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B39B41-351A-4F3C-837D-911DF4AF8DCF}" type="datetimeFigureOut">
              <a:rPr lang="en-US" smtClean="0"/>
              <a:t>8/11/2020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4CFC5F4-E610-4030-8D00-16B56E88FE46}"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095" y="1841501"/>
            <a:ext cx="3636085" cy="1048744"/>
          </a:xfrm>
          <a:effectLst/>
        </p:spPr>
        <p:txBody>
          <a:bodyPr anchor="b">
            <a:noAutofit/>
          </a:bodyPr>
          <a:lstStyle>
            <a:lvl1pPr marL="228600" indent="-228600" algn="l">
              <a:defRPr sz="2800" b="1">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4593516" y="609600"/>
            <a:ext cx="4017085" cy="4078942"/>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5765" y="2914835"/>
            <a:ext cx="3388660" cy="178293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B39B41-351A-4F3C-837D-911DF4AF8DCF}" type="datetimeFigureOut">
              <a:rPr lang="en-US" smtClean="0"/>
              <a:t>8/11/2020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CFC5F4-E610-4030-8D00-16B56E88FE46}"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222433"/>
            <a:ext cx="9144000" cy="2492567"/>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0"/>
            <a:ext cx="9144000" cy="3222433"/>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2210259"/>
            <a:ext cx="9144000" cy="1905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0" y="1333500"/>
            <a:ext cx="9144000" cy="42545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75175" y="952500"/>
            <a:ext cx="4114800" cy="2606505"/>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77887" y="842071"/>
            <a:ext cx="3694114" cy="1802517"/>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B39B41-351A-4F3C-837D-911DF4AF8DCF}" type="datetimeFigureOut">
              <a:rPr lang="en-US" smtClean="0"/>
              <a:t>8/11/2020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CFC5F4-E610-4030-8D00-16B56E88FE46}" type="slidenum">
              <a:rPr lang="en-US" smtClean="0"/>
              <a:t>‹#›</a:t>
            </a:fld>
            <a:endParaRPr lang="en-US"/>
          </a:p>
        </p:txBody>
      </p:sp>
      <p:sp>
        <p:nvSpPr>
          <p:cNvPr id="2" name="Title 1"/>
          <p:cNvSpPr>
            <a:spLocks noGrp="1"/>
          </p:cNvSpPr>
          <p:nvPr>
            <p:ph type="title"/>
          </p:nvPr>
        </p:nvSpPr>
        <p:spPr>
          <a:xfrm>
            <a:off x="727268" y="3720351"/>
            <a:ext cx="6383538" cy="952500"/>
          </a:xfrm>
        </p:spPr>
        <p:txBody>
          <a:bodyPr anchor="b">
            <a:noAutofit/>
          </a:bodyPr>
          <a:lstStyle>
            <a:lvl1pPr algn="l">
              <a:defRPr sz="4600" b="1"/>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4254500"/>
            <a:ext cx="9144000" cy="146050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425450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3140253"/>
            <a:ext cx="9144000" cy="1905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333500"/>
            <a:ext cx="9144000" cy="425450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793290" y="3643473"/>
            <a:ext cx="6512511" cy="952500"/>
          </a:xfrm>
          <a:prstGeom prst="rect">
            <a:avLst/>
          </a:prstGeom>
          <a:effectLst/>
        </p:spPr>
        <p:txBody>
          <a:bodyPr vert="horz" lIns="91440" tIns="45720" rIns="91440" bIns="45720"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610217"/>
            <a:ext cx="6400800" cy="2895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172200" y="5143500"/>
            <a:ext cx="2514600" cy="304271"/>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AFB39B41-351A-4F3C-837D-911DF4AF8DCF}" type="datetimeFigureOut">
              <a:rPr lang="en-US" smtClean="0"/>
              <a:t>8/11/2020</a:t>
            </a:fld>
            <a:endParaRPr lang="en-US"/>
          </a:p>
        </p:txBody>
      </p:sp>
      <p:sp>
        <p:nvSpPr>
          <p:cNvPr id="5" name="Footer Placeholder 4"/>
          <p:cNvSpPr>
            <a:spLocks noGrp="1"/>
          </p:cNvSpPr>
          <p:nvPr>
            <p:ph type="ftr" sz="quarter" idx="3"/>
          </p:nvPr>
        </p:nvSpPr>
        <p:spPr>
          <a:xfrm>
            <a:off x="457200" y="5143500"/>
            <a:ext cx="3352801" cy="304271"/>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3810000" y="5143500"/>
            <a:ext cx="1828800" cy="304271"/>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fld id="{B4CFC5F4-E610-4030-8D00-16B56E88FE46}"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iming>
    <p:tnLst>
      <p:par>
        <p:cTn id="1" dur="indefinite" restart="never" nodeType="tmRoot"/>
      </p:par>
    </p:tnLst>
  </p:timing>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6.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kaggle.com/jpacse/datasets-for-churn-telecom"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8.wmf"/><Relationship Id="rId5" Type="http://schemas.openxmlformats.org/officeDocument/2006/relationships/package" Target="../embeddings/Microsoft_Excel_Macro-Enabled_Worksheet1.xlsm"/><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jpacse/datasets-for-churn-tele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05000" y="3314700"/>
            <a:ext cx="5637010" cy="735099"/>
          </a:xfrm>
        </p:spPr>
        <p:txBody>
          <a:bodyPr>
            <a:normAutofit/>
          </a:bodyPr>
          <a:lstStyle/>
          <a:p>
            <a:pPr algn="ctr"/>
            <a:r>
              <a:rPr lang="en-US" dirty="0" smtClean="0"/>
              <a:t>March 9, 2019</a:t>
            </a:r>
            <a:endParaRPr lang="en-US" dirty="0"/>
          </a:p>
        </p:txBody>
      </p:sp>
      <p:sp>
        <p:nvSpPr>
          <p:cNvPr id="2" name="Title 1"/>
          <p:cNvSpPr>
            <a:spLocks noGrp="1"/>
          </p:cNvSpPr>
          <p:nvPr>
            <p:ph type="ctrTitle"/>
          </p:nvPr>
        </p:nvSpPr>
        <p:spPr>
          <a:xfrm>
            <a:off x="990600" y="1181100"/>
            <a:ext cx="7175351" cy="1494306"/>
          </a:xfrm>
          <a:effectLst/>
        </p:spPr>
        <p:txBody>
          <a:bodyPr>
            <a:noAutofit/>
          </a:bodyPr>
          <a:lstStyle/>
          <a:p>
            <a:pPr marL="182880" indent="0" algn="ctr">
              <a:buNone/>
            </a:pPr>
            <a:r>
              <a:rPr lang="en-US" sz="4900" dirty="0">
                <a:latin typeface="Arial" panose="020B0604020202020204" pitchFamily="34" charset="0"/>
                <a:cs typeface="Arial" panose="020B0604020202020204" pitchFamily="34" charset="0"/>
              </a:rPr>
              <a:t>Churn - Cell2Cell </a:t>
            </a:r>
            <a:br>
              <a:rPr lang="en-US" sz="4900" dirty="0">
                <a:latin typeface="Arial" panose="020B0604020202020204" pitchFamily="34" charset="0"/>
                <a:cs typeface="Arial" panose="020B0604020202020204" pitchFamily="34" charset="0"/>
              </a:rPr>
            </a:br>
            <a:r>
              <a:rPr lang="en-US" sz="4900" dirty="0">
                <a:latin typeface="Arial" panose="020B0604020202020204" pitchFamily="34" charset="0"/>
                <a:cs typeface="Arial" panose="020B0604020202020204" pitchFamily="34" charset="0"/>
              </a:rPr>
              <a:t>Project Summary</a:t>
            </a:r>
          </a:p>
        </p:txBody>
      </p:sp>
    </p:spTree>
    <p:extLst>
      <p:ext uri="{BB962C8B-B14F-4D97-AF65-F5344CB8AC3E}">
        <p14:creationId xmlns:p14="http://schemas.microsoft.com/office/powerpoint/2010/main" val="8305356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7000"/>
            <a:ext cx="8229600" cy="787135"/>
          </a:xfrm>
        </p:spPr>
        <p:txBody>
          <a:bodyPr>
            <a:normAutofit fontScale="90000"/>
          </a:bodyPr>
          <a:lstStyle/>
          <a:p>
            <a:pPr marL="0" indent="0" algn="l">
              <a:buNone/>
            </a:pPr>
            <a:r>
              <a:rPr lang="en-US" sz="2800" dirty="0" smtClean="0">
                <a:solidFill>
                  <a:srgbClr val="002060"/>
                </a:solidFill>
              </a:rPr>
              <a:t>Logistic Regression Results – Importance by Variables </a:t>
            </a:r>
            <a:endParaRPr lang="en-US" sz="2800" dirty="0">
              <a:solidFill>
                <a:srgbClr val="002060"/>
              </a:solidFill>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524000"/>
            <a:ext cx="7239000" cy="2217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57201" y="3771900"/>
            <a:ext cx="5211683" cy="276999"/>
          </a:xfrm>
          <a:prstGeom prst="rect">
            <a:avLst/>
          </a:prstGeom>
          <a:noFill/>
        </p:spPr>
        <p:txBody>
          <a:bodyPr wrap="none" rtlCol="0">
            <a:spAutoFit/>
          </a:bodyPr>
          <a:lstStyle/>
          <a:p>
            <a:pPr marL="228600" indent="-228600">
              <a:buFont typeface="Arial" panose="020B0604020202020204" pitchFamily="34" charset="0"/>
              <a:buChar char="•"/>
            </a:pPr>
            <a:r>
              <a:rPr lang="en-US" sz="1200" dirty="0" smtClean="0">
                <a:solidFill>
                  <a:srgbClr val="002060"/>
                </a:solidFill>
              </a:rPr>
              <a:t>The following variables are dropped from the model because p &gt; 0.05</a:t>
            </a:r>
            <a:endParaRPr lang="en-US" sz="1200" dirty="0">
              <a:solidFill>
                <a:srgbClr val="002060"/>
              </a:solidFill>
            </a:endParaRP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4028381"/>
            <a:ext cx="7239000" cy="11490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457201" y="723900"/>
            <a:ext cx="8229599" cy="3231654"/>
          </a:xfrm>
          <a:prstGeom prst="rect">
            <a:avLst/>
          </a:prstGeom>
          <a:noFill/>
        </p:spPr>
        <p:txBody>
          <a:bodyPr wrap="square" rtlCol="0">
            <a:spAutoFit/>
          </a:bodyPr>
          <a:lstStyle/>
          <a:p>
            <a:pPr marL="228600" indent="-228600">
              <a:buFont typeface="Arial" panose="020B0604020202020204" pitchFamily="34" charset="0"/>
              <a:buChar char="•"/>
            </a:pPr>
            <a:r>
              <a:rPr lang="en-US" sz="1200" dirty="0" smtClean="0">
                <a:solidFill>
                  <a:srgbClr val="002060"/>
                </a:solidFill>
              </a:rPr>
              <a:t>Discovering the root-cause of churn is a key objective.  </a:t>
            </a:r>
            <a:r>
              <a:rPr lang="en-US" sz="1200" b="1" dirty="0" smtClean="0">
                <a:solidFill>
                  <a:srgbClr val="002060"/>
                </a:solidFill>
              </a:rPr>
              <a:t>Each feature is ranked by its importance</a:t>
            </a:r>
            <a:r>
              <a:rPr lang="en-US" sz="1200" dirty="0" smtClean="0">
                <a:solidFill>
                  <a:srgbClr val="002060"/>
                </a:solidFill>
              </a:rPr>
              <a:t>.</a:t>
            </a:r>
          </a:p>
          <a:p>
            <a:pPr marL="228600" indent="-228600">
              <a:buFont typeface="Arial" panose="020B0604020202020204" pitchFamily="34" charset="0"/>
              <a:buChar char="•"/>
            </a:pPr>
            <a:r>
              <a:rPr lang="en-US" sz="1200" dirty="0" smtClean="0">
                <a:solidFill>
                  <a:srgbClr val="002060"/>
                </a:solidFill>
              </a:rPr>
              <a:t>There are 81 </a:t>
            </a:r>
            <a:r>
              <a:rPr lang="en-US" sz="1200" dirty="0">
                <a:solidFill>
                  <a:srgbClr val="002060"/>
                </a:solidFill>
              </a:rPr>
              <a:t>variables </a:t>
            </a:r>
            <a:r>
              <a:rPr lang="en-US" sz="1200" dirty="0" smtClean="0">
                <a:solidFill>
                  <a:srgbClr val="002060"/>
                </a:solidFill>
              </a:rPr>
              <a:t>originally. 41 variables removed as their p value &gt; 0.05.</a:t>
            </a:r>
          </a:p>
          <a:p>
            <a:pPr marL="228600" indent="-228600">
              <a:buFont typeface="Arial" panose="020B0604020202020204" pitchFamily="34" charset="0"/>
              <a:buChar char="•"/>
            </a:pPr>
            <a:r>
              <a:rPr lang="en-US" sz="1200" dirty="0" smtClean="0">
                <a:solidFill>
                  <a:srgbClr val="002060"/>
                </a:solidFill>
              </a:rPr>
              <a:t>Odd Ratio (OR) =  </a:t>
            </a:r>
            <a:r>
              <a:rPr lang="en-US" sz="1200" dirty="0" err="1" smtClean="0">
                <a:solidFill>
                  <a:srgbClr val="002060"/>
                </a:solidFill>
              </a:rPr>
              <a:t>exp</a:t>
            </a:r>
            <a:r>
              <a:rPr lang="en-US" sz="1200" dirty="0" smtClean="0">
                <a:solidFill>
                  <a:srgbClr val="002060"/>
                </a:solidFill>
              </a:rPr>
              <a:t>(LR-parameters); SD = 1 for categorical variables, and SD = </a:t>
            </a:r>
            <a:r>
              <a:rPr lang="en-US" sz="1200" dirty="0" err="1" smtClean="0">
                <a:solidFill>
                  <a:srgbClr val="002060"/>
                </a:solidFill>
              </a:rPr>
              <a:t>stdev</a:t>
            </a:r>
            <a:r>
              <a:rPr lang="en-US" sz="1200" dirty="0" smtClean="0">
                <a:solidFill>
                  <a:srgbClr val="002060"/>
                </a:solidFill>
              </a:rPr>
              <a:t> for non categorical</a:t>
            </a:r>
          </a:p>
          <a:p>
            <a:pPr marL="228600" indent="-228600">
              <a:buFont typeface="Arial" panose="020B0604020202020204" pitchFamily="34" charset="0"/>
              <a:buChar char="•"/>
            </a:pPr>
            <a:r>
              <a:rPr lang="en-US" sz="1200" dirty="0" smtClean="0">
                <a:solidFill>
                  <a:srgbClr val="002060"/>
                </a:solidFill>
              </a:rPr>
              <a:t>Importance = OR^SD if OR &gt; 1; </a:t>
            </a:r>
            <a:r>
              <a:rPr lang="en-US" sz="1200" dirty="0">
                <a:solidFill>
                  <a:srgbClr val="002060"/>
                </a:solidFill>
              </a:rPr>
              <a:t>Importance = </a:t>
            </a:r>
            <a:r>
              <a:rPr lang="en-US" sz="1200" dirty="0" smtClean="0">
                <a:solidFill>
                  <a:srgbClr val="002060"/>
                </a:solidFill>
              </a:rPr>
              <a:t>1/OR^SD </a:t>
            </a:r>
            <a:r>
              <a:rPr lang="en-US" sz="1200" dirty="0">
                <a:solidFill>
                  <a:srgbClr val="002060"/>
                </a:solidFill>
              </a:rPr>
              <a:t>if OR </a:t>
            </a:r>
            <a:r>
              <a:rPr lang="en-US" sz="1200" dirty="0" smtClean="0">
                <a:solidFill>
                  <a:srgbClr val="002060"/>
                </a:solidFill>
              </a:rPr>
              <a:t>&lt; 1; </a:t>
            </a:r>
            <a:r>
              <a:rPr lang="en-US" sz="1200" dirty="0">
                <a:solidFill>
                  <a:srgbClr val="002060"/>
                </a:solidFill>
              </a:rPr>
              <a:t>f</a:t>
            </a:r>
            <a:r>
              <a:rPr lang="en-US" sz="1200" dirty="0" smtClean="0">
                <a:solidFill>
                  <a:srgbClr val="002060"/>
                </a:solidFill>
              </a:rPr>
              <a:t>or removed variables, Importance = OR = 1</a:t>
            </a:r>
          </a:p>
          <a:p>
            <a:pPr marL="228600" indent="-228600">
              <a:buFont typeface="Arial" panose="020B0604020202020204" pitchFamily="34" charset="0"/>
              <a:buChar char="•"/>
            </a:pPr>
            <a:endParaRPr lang="en-US" sz="1200" dirty="0">
              <a:solidFill>
                <a:srgbClr val="002060"/>
              </a:solidFill>
            </a:endParaRPr>
          </a:p>
          <a:p>
            <a:pPr marL="228600" indent="-228600">
              <a:buFont typeface="Arial" panose="020B0604020202020204" pitchFamily="34" charset="0"/>
              <a:buChar char="•"/>
            </a:pPr>
            <a:endParaRPr lang="en-US" sz="1200" dirty="0" smtClean="0">
              <a:solidFill>
                <a:srgbClr val="002060"/>
              </a:solidFill>
            </a:endParaRPr>
          </a:p>
          <a:p>
            <a:pPr marL="228600" indent="-228600">
              <a:buFont typeface="Arial" panose="020B0604020202020204" pitchFamily="34" charset="0"/>
              <a:buChar char="•"/>
            </a:pPr>
            <a:endParaRPr lang="en-US" sz="1200" dirty="0">
              <a:solidFill>
                <a:srgbClr val="002060"/>
              </a:solidFill>
            </a:endParaRPr>
          </a:p>
          <a:p>
            <a:pPr marL="228600" indent="-228600">
              <a:buFont typeface="Arial" panose="020B0604020202020204" pitchFamily="34" charset="0"/>
              <a:buChar char="•"/>
            </a:pPr>
            <a:endParaRPr lang="en-US" sz="1200" dirty="0" smtClean="0">
              <a:solidFill>
                <a:srgbClr val="002060"/>
              </a:solidFill>
            </a:endParaRPr>
          </a:p>
          <a:p>
            <a:pPr marL="228600" indent="-228600">
              <a:buFont typeface="Arial" panose="020B0604020202020204" pitchFamily="34" charset="0"/>
              <a:buChar char="•"/>
            </a:pPr>
            <a:endParaRPr lang="en-US" sz="1200" dirty="0">
              <a:solidFill>
                <a:srgbClr val="002060"/>
              </a:solidFill>
            </a:endParaRPr>
          </a:p>
          <a:p>
            <a:pPr marL="228600" indent="-228600">
              <a:buFont typeface="Arial" panose="020B0604020202020204" pitchFamily="34" charset="0"/>
              <a:buChar char="•"/>
            </a:pPr>
            <a:endParaRPr lang="en-US" sz="1200" dirty="0" smtClean="0">
              <a:solidFill>
                <a:srgbClr val="002060"/>
              </a:solidFill>
            </a:endParaRPr>
          </a:p>
          <a:p>
            <a:pPr marL="228600" indent="-228600">
              <a:buFont typeface="Arial" panose="020B0604020202020204" pitchFamily="34" charset="0"/>
              <a:buChar char="•"/>
            </a:pPr>
            <a:endParaRPr lang="en-US" sz="1200" dirty="0">
              <a:solidFill>
                <a:srgbClr val="002060"/>
              </a:solidFill>
            </a:endParaRPr>
          </a:p>
          <a:p>
            <a:pPr marL="228600" indent="-228600">
              <a:buFont typeface="Arial" panose="020B0604020202020204" pitchFamily="34" charset="0"/>
              <a:buChar char="•"/>
            </a:pPr>
            <a:endParaRPr lang="en-US" sz="1200" dirty="0" smtClean="0">
              <a:solidFill>
                <a:srgbClr val="002060"/>
              </a:solidFill>
            </a:endParaRPr>
          </a:p>
          <a:p>
            <a:pPr marL="228600" indent="-228600">
              <a:buFont typeface="Arial" panose="020B0604020202020204" pitchFamily="34" charset="0"/>
              <a:buChar char="•"/>
            </a:pPr>
            <a:endParaRPr lang="en-US" sz="1200" dirty="0">
              <a:solidFill>
                <a:srgbClr val="002060"/>
              </a:solidFill>
            </a:endParaRPr>
          </a:p>
          <a:p>
            <a:pPr marL="228600" indent="-228600">
              <a:buFont typeface="Arial" panose="020B0604020202020204" pitchFamily="34" charset="0"/>
              <a:buChar char="•"/>
            </a:pPr>
            <a:endParaRPr lang="en-US" sz="1200" dirty="0" smtClean="0">
              <a:solidFill>
                <a:srgbClr val="002060"/>
              </a:solidFill>
            </a:endParaRPr>
          </a:p>
          <a:p>
            <a:pPr marL="228600" indent="-228600">
              <a:buFont typeface="Arial" panose="020B0604020202020204" pitchFamily="34" charset="0"/>
              <a:buChar char="•"/>
            </a:pPr>
            <a:endParaRPr lang="en-US" sz="1200" dirty="0">
              <a:solidFill>
                <a:srgbClr val="002060"/>
              </a:solidFill>
            </a:endParaRPr>
          </a:p>
          <a:p>
            <a:pPr marL="228600" indent="-228600">
              <a:buFont typeface="Arial" panose="020B0604020202020204" pitchFamily="34" charset="0"/>
              <a:buChar char="•"/>
            </a:pPr>
            <a:endParaRPr lang="en-US" sz="1200" dirty="0" smtClean="0">
              <a:solidFill>
                <a:srgbClr val="002060"/>
              </a:solidFill>
            </a:endParaRPr>
          </a:p>
          <a:p>
            <a:endParaRPr lang="en-US" sz="1050" dirty="0">
              <a:solidFill>
                <a:srgbClr val="002060"/>
              </a:solidFill>
            </a:endParaRPr>
          </a:p>
        </p:txBody>
      </p:sp>
      <p:sp>
        <p:nvSpPr>
          <p:cNvPr id="4" name="Rectangle 3"/>
          <p:cNvSpPr/>
          <p:nvPr/>
        </p:nvSpPr>
        <p:spPr>
          <a:xfrm>
            <a:off x="457201" y="5219700"/>
            <a:ext cx="4597925" cy="276999"/>
          </a:xfrm>
          <a:prstGeom prst="rect">
            <a:avLst/>
          </a:prstGeom>
        </p:spPr>
        <p:txBody>
          <a:bodyPr wrap="none">
            <a:spAutoFit/>
          </a:bodyPr>
          <a:lstStyle/>
          <a:p>
            <a:pPr marL="228600" indent="-228600">
              <a:buFont typeface="Arial" panose="020B0604020202020204" pitchFamily="34" charset="0"/>
              <a:buChar char="•"/>
            </a:pPr>
            <a:r>
              <a:rPr lang="en-US" sz="1200" dirty="0" smtClean="0">
                <a:solidFill>
                  <a:srgbClr val="002060"/>
                </a:solidFill>
              </a:rPr>
              <a:t>Results are discussed in more details in the following pages. </a:t>
            </a:r>
            <a:endParaRPr lang="en-US" sz="1200" dirty="0">
              <a:solidFill>
                <a:srgbClr val="002060"/>
              </a:solidFill>
            </a:endParaRPr>
          </a:p>
        </p:txBody>
      </p:sp>
    </p:spTree>
    <p:extLst>
      <p:ext uri="{BB962C8B-B14F-4D97-AF65-F5344CB8AC3E}">
        <p14:creationId xmlns:p14="http://schemas.microsoft.com/office/powerpoint/2010/main" val="13992980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09600" y="3139976"/>
            <a:ext cx="3962399" cy="2308324"/>
          </a:xfrm>
          <a:prstGeom prst="rect">
            <a:avLst/>
          </a:prstGeom>
          <a:solidFill>
            <a:schemeClr val="bg1">
              <a:lumMod val="95000"/>
            </a:schemeClr>
          </a:solidFill>
        </p:spPr>
        <p:txBody>
          <a:bodyPr wrap="square" rtlCol="0">
            <a:spAutoFit/>
          </a:bodyPr>
          <a:lstStyle/>
          <a:p>
            <a:r>
              <a:rPr lang="en-US" sz="1200" b="1" dirty="0" smtClean="0"/>
              <a:t>Handsets (Equipment)</a:t>
            </a:r>
          </a:p>
          <a:p>
            <a:endParaRPr lang="en-US" sz="1200" dirty="0"/>
          </a:p>
          <a:p>
            <a:endParaRPr lang="en-US" sz="1200" dirty="0" smtClean="0"/>
          </a:p>
          <a:p>
            <a:endParaRPr lang="en-US" sz="1200" dirty="0"/>
          </a:p>
          <a:p>
            <a:endParaRPr lang="en-US" sz="1200" dirty="0" smtClean="0"/>
          </a:p>
          <a:p>
            <a:endParaRPr lang="en-US" sz="1200" dirty="0" smtClean="0"/>
          </a:p>
          <a:p>
            <a:endParaRPr lang="en-US" sz="1200" dirty="0"/>
          </a:p>
          <a:p>
            <a:endParaRPr lang="en-US" sz="1200" dirty="0"/>
          </a:p>
          <a:p>
            <a:endParaRPr lang="en-US" sz="1200" dirty="0" smtClean="0"/>
          </a:p>
          <a:p>
            <a:pPr marL="174625" indent="-174625">
              <a:buFont typeface="Arial" panose="020B0604020202020204" pitchFamily="34" charset="0"/>
              <a:buChar char="•"/>
            </a:pPr>
            <a:r>
              <a:rPr lang="en-US" sz="1200" dirty="0" smtClean="0"/>
              <a:t>Customers with old handset are easier to churn.</a:t>
            </a:r>
          </a:p>
          <a:p>
            <a:pPr marL="174625" indent="-174625">
              <a:buFont typeface="Arial" panose="020B0604020202020204" pitchFamily="34" charset="0"/>
              <a:buChar char="•"/>
            </a:pPr>
            <a:r>
              <a:rPr lang="en-US" sz="1200" dirty="0" smtClean="0"/>
              <a:t>Suggest give incentives to customers to upgrade their handsets. </a:t>
            </a:r>
            <a:endParaRPr lang="en-US" sz="1200" dirty="0"/>
          </a:p>
        </p:txBody>
      </p:sp>
      <p:sp>
        <p:nvSpPr>
          <p:cNvPr id="11" name="TextBox 10"/>
          <p:cNvSpPr txBox="1"/>
          <p:nvPr/>
        </p:nvSpPr>
        <p:spPr>
          <a:xfrm>
            <a:off x="4800601" y="1179937"/>
            <a:ext cx="3733799" cy="3970318"/>
          </a:xfrm>
          <a:prstGeom prst="rect">
            <a:avLst/>
          </a:prstGeom>
          <a:solidFill>
            <a:schemeClr val="bg1">
              <a:lumMod val="95000"/>
            </a:schemeClr>
          </a:solidFill>
        </p:spPr>
        <p:txBody>
          <a:bodyPr wrap="square" rtlCol="0">
            <a:spAutoFit/>
          </a:bodyPr>
          <a:lstStyle/>
          <a:p>
            <a:r>
              <a:rPr lang="en-US" sz="1200" b="1" dirty="0" smtClean="0"/>
              <a:t>Area (City)</a:t>
            </a:r>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smtClean="0"/>
          </a:p>
          <a:p>
            <a:endParaRPr lang="en-US" sz="1200" dirty="0"/>
          </a:p>
          <a:p>
            <a:endParaRPr lang="en-US" sz="1200" dirty="0"/>
          </a:p>
          <a:p>
            <a:endParaRPr lang="en-US" sz="1200" dirty="0" smtClean="0"/>
          </a:p>
          <a:p>
            <a:pPr marL="174625" indent="-174625">
              <a:buFont typeface="Arial" panose="020B0604020202020204" pitchFamily="34" charset="0"/>
              <a:buChar char="•"/>
            </a:pPr>
            <a:r>
              <a:rPr lang="en-US" sz="1200" dirty="0" smtClean="0"/>
              <a:t>Group original 731 service areas into 16 major cities and Others.</a:t>
            </a:r>
          </a:p>
          <a:p>
            <a:pPr marL="174625" indent="-174625">
              <a:buFont typeface="Arial" panose="020B0604020202020204" pitchFamily="34" charset="0"/>
              <a:buChar char="•"/>
            </a:pPr>
            <a:r>
              <a:rPr lang="en-US" sz="1200" dirty="0" smtClean="0"/>
              <a:t>Found 3 cities (MIA, FLN and BOS) have higher </a:t>
            </a:r>
            <a:r>
              <a:rPr lang="en-US" sz="1200" dirty="0"/>
              <a:t>and one city (APC</a:t>
            </a:r>
            <a:r>
              <a:rPr lang="en-US" sz="1200" dirty="0" smtClean="0"/>
              <a:t>) has lower than normal churn rate. </a:t>
            </a:r>
          </a:p>
          <a:p>
            <a:pPr marL="174625" indent="-174625">
              <a:buFont typeface="Arial" panose="020B0604020202020204" pitchFamily="34" charset="0"/>
              <a:buChar char="•"/>
            </a:pPr>
            <a:r>
              <a:rPr lang="en-US" sz="1200" dirty="0" smtClean="0"/>
              <a:t>Need to follow up.</a:t>
            </a:r>
            <a:endParaRPr lang="en-US" sz="1200" dirty="0"/>
          </a:p>
        </p:txBody>
      </p:sp>
      <p:sp>
        <p:nvSpPr>
          <p:cNvPr id="2" name="Title 1"/>
          <p:cNvSpPr>
            <a:spLocks noGrp="1"/>
          </p:cNvSpPr>
          <p:nvPr>
            <p:ph type="title"/>
          </p:nvPr>
        </p:nvSpPr>
        <p:spPr>
          <a:xfrm>
            <a:off x="457200" y="127000"/>
            <a:ext cx="8229600" cy="787135"/>
          </a:xfrm>
        </p:spPr>
        <p:txBody>
          <a:bodyPr>
            <a:normAutofit fontScale="90000"/>
          </a:bodyPr>
          <a:lstStyle/>
          <a:p>
            <a:pPr marL="0" indent="0" algn="l">
              <a:buNone/>
            </a:pPr>
            <a:r>
              <a:rPr lang="en-US" sz="3600" dirty="0" smtClean="0"/>
              <a:t>The Key Findings and Recommendations</a:t>
            </a:r>
            <a:endParaRPr lang="en-US" sz="3600" dirty="0"/>
          </a:p>
        </p:txBody>
      </p:sp>
      <p:sp>
        <p:nvSpPr>
          <p:cNvPr id="4" name="TextBox 3"/>
          <p:cNvSpPr txBox="1"/>
          <p:nvPr/>
        </p:nvSpPr>
        <p:spPr>
          <a:xfrm>
            <a:off x="609600" y="952500"/>
            <a:ext cx="3962400" cy="2123658"/>
          </a:xfrm>
          <a:prstGeom prst="rect">
            <a:avLst/>
          </a:prstGeom>
          <a:solidFill>
            <a:schemeClr val="bg1">
              <a:lumMod val="95000"/>
            </a:schemeClr>
          </a:solidFill>
          <a:ln>
            <a:solidFill>
              <a:schemeClr val="accent4">
                <a:lumMod val="20000"/>
                <a:lumOff val="80000"/>
              </a:schemeClr>
            </a:solidFill>
          </a:ln>
        </p:spPr>
        <p:txBody>
          <a:bodyPr wrap="square" rtlCol="0">
            <a:spAutoFit/>
          </a:bodyPr>
          <a:lstStyle/>
          <a:p>
            <a:r>
              <a:rPr lang="en-US" sz="1200" b="1" dirty="0" smtClean="0"/>
              <a:t>Months In Service (Customer life cycle)</a:t>
            </a:r>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pPr marL="174625" indent="-174625">
              <a:buFont typeface="Arial" panose="020B0604020202020204" pitchFamily="34" charset="0"/>
              <a:buChar char="•"/>
            </a:pPr>
            <a:r>
              <a:rPr lang="en-US" sz="1200" dirty="0" smtClean="0"/>
              <a:t>Customers in the 12-17 months have highest  possibility to churn.</a:t>
            </a:r>
          </a:p>
          <a:p>
            <a:pPr marL="174625" indent="-174625">
              <a:buFont typeface="Arial" panose="020B0604020202020204" pitchFamily="34" charset="0"/>
              <a:buChar char="•"/>
            </a:pPr>
            <a:r>
              <a:rPr lang="en-US" sz="1200" dirty="0" smtClean="0"/>
              <a:t>Need to pay special attention and efforts to retain them. </a:t>
            </a:r>
            <a:endParaRPr lang="en-US" sz="1200"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2037" y="1333500"/>
            <a:ext cx="3114675" cy="936625"/>
          </a:xfrm>
          <a:prstGeom prst="rect">
            <a:avLst/>
          </a:prstGeom>
          <a:solidFill>
            <a:schemeClr val="bg1">
              <a:lumMod val="95000"/>
            </a:schemeClr>
          </a:solidFill>
          <a:ln>
            <a:noFill/>
          </a:ln>
          <a:effectLs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9200" y="1465192"/>
            <a:ext cx="3114675" cy="2420938"/>
          </a:xfrm>
          <a:prstGeom prst="rect">
            <a:avLst/>
          </a:prstGeom>
          <a:solidFill>
            <a:schemeClr val="bg1">
              <a:lumMod val="95000"/>
            </a:schemeClr>
          </a:solidFill>
          <a:ln>
            <a:noFill/>
          </a:ln>
          <a:effectLst/>
          <a:extLst/>
        </p:spPr>
      </p:pic>
      <p:pic>
        <p:nvPicPr>
          <p:cNvPr id="307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2037" y="3497262"/>
            <a:ext cx="3114675" cy="1341438"/>
          </a:xfrm>
          <a:prstGeom prst="rect">
            <a:avLst/>
          </a:prstGeom>
          <a:solidFill>
            <a:schemeClr val="bg1">
              <a:lumMod val="95000"/>
            </a:schemeClr>
          </a:solidFill>
          <a:ln>
            <a:noFill/>
          </a:ln>
          <a:effectLst/>
          <a:extLst/>
        </p:spPr>
      </p:pic>
      <p:sp>
        <p:nvSpPr>
          <p:cNvPr id="3" name="TextBox 2"/>
          <p:cNvSpPr txBox="1"/>
          <p:nvPr/>
        </p:nvSpPr>
        <p:spPr>
          <a:xfrm>
            <a:off x="7239000" y="2270125"/>
            <a:ext cx="1183337" cy="276999"/>
          </a:xfrm>
          <a:prstGeom prst="rect">
            <a:avLst/>
          </a:prstGeom>
          <a:solidFill>
            <a:schemeClr val="bg1">
              <a:lumMod val="95000"/>
            </a:schemeClr>
          </a:solidFill>
        </p:spPr>
        <p:txBody>
          <a:bodyPr wrap="none" rtlCol="0">
            <a:spAutoFit/>
          </a:bodyPr>
          <a:lstStyle/>
          <a:p>
            <a:r>
              <a:rPr lang="en-US" sz="1200" dirty="0" smtClean="0">
                <a:solidFill>
                  <a:srgbClr val="FF0000"/>
                </a:solidFill>
              </a:rPr>
              <a:t>Not significant</a:t>
            </a:r>
            <a:endParaRPr lang="en-US" sz="1200" dirty="0">
              <a:solidFill>
                <a:srgbClr val="FF0000"/>
              </a:solidFill>
            </a:endParaRPr>
          </a:p>
        </p:txBody>
      </p:sp>
      <p:sp>
        <p:nvSpPr>
          <p:cNvPr id="10" name="TextBox 9"/>
          <p:cNvSpPr txBox="1"/>
          <p:nvPr/>
        </p:nvSpPr>
        <p:spPr>
          <a:xfrm>
            <a:off x="7221067" y="3167190"/>
            <a:ext cx="1183337" cy="276999"/>
          </a:xfrm>
          <a:prstGeom prst="rect">
            <a:avLst/>
          </a:prstGeom>
          <a:solidFill>
            <a:schemeClr val="bg1">
              <a:lumMod val="95000"/>
            </a:schemeClr>
          </a:solidFill>
        </p:spPr>
        <p:txBody>
          <a:bodyPr wrap="none" rtlCol="0">
            <a:spAutoFit/>
          </a:bodyPr>
          <a:lstStyle/>
          <a:p>
            <a:r>
              <a:rPr lang="en-US" sz="1200" dirty="0" smtClean="0">
                <a:solidFill>
                  <a:srgbClr val="FF0000"/>
                </a:solidFill>
              </a:rPr>
              <a:t>Not significant</a:t>
            </a:r>
            <a:endParaRPr lang="en-US" sz="1200" dirty="0">
              <a:solidFill>
                <a:srgbClr val="FF0000"/>
              </a:solidFill>
            </a:endParaRPr>
          </a:p>
        </p:txBody>
      </p:sp>
      <p:sp>
        <p:nvSpPr>
          <p:cNvPr id="13" name="TextBox 12"/>
          <p:cNvSpPr txBox="1"/>
          <p:nvPr/>
        </p:nvSpPr>
        <p:spPr>
          <a:xfrm>
            <a:off x="7221068" y="1801812"/>
            <a:ext cx="1183337" cy="276999"/>
          </a:xfrm>
          <a:prstGeom prst="rect">
            <a:avLst/>
          </a:prstGeom>
          <a:solidFill>
            <a:schemeClr val="bg1">
              <a:lumMod val="95000"/>
            </a:schemeClr>
          </a:solidFill>
        </p:spPr>
        <p:txBody>
          <a:bodyPr wrap="none" rtlCol="0">
            <a:spAutoFit/>
          </a:bodyPr>
          <a:lstStyle/>
          <a:p>
            <a:r>
              <a:rPr lang="en-US" sz="1200" dirty="0" smtClean="0">
                <a:solidFill>
                  <a:srgbClr val="FF0000"/>
                </a:solidFill>
              </a:rPr>
              <a:t>Not significant</a:t>
            </a:r>
            <a:endParaRPr lang="en-US" sz="1200" dirty="0">
              <a:solidFill>
                <a:srgbClr val="FF0000"/>
              </a:solidFill>
            </a:endParaRPr>
          </a:p>
        </p:txBody>
      </p:sp>
    </p:spTree>
    <p:extLst>
      <p:ext uri="{BB962C8B-B14F-4D97-AF65-F5344CB8AC3E}">
        <p14:creationId xmlns:p14="http://schemas.microsoft.com/office/powerpoint/2010/main" val="35695838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533400" y="3139976"/>
            <a:ext cx="3962400" cy="2308324"/>
          </a:xfrm>
          <a:prstGeom prst="rect">
            <a:avLst/>
          </a:prstGeom>
          <a:solidFill>
            <a:schemeClr val="bg1">
              <a:lumMod val="95000"/>
            </a:schemeClr>
          </a:solidFill>
        </p:spPr>
        <p:txBody>
          <a:bodyPr wrap="square" rtlCol="0">
            <a:spAutoFit/>
          </a:bodyPr>
          <a:lstStyle/>
          <a:p>
            <a:r>
              <a:rPr lang="en-US" sz="1200" b="1" dirty="0" smtClean="0"/>
              <a:t>Customer Behavior and experience</a:t>
            </a:r>
          </a:p>
          <a:p>
            <a:endParaRPr lang="en-US" sz="1200" dirty="0"/>
          </a:p>
          <a:p>
            <a:endParaRPr lang="en-US" sz="1200" dirty="0" smtClean="0"/>
          </a:p>
          <a:p>
            <a:endParaRPr lang="en-US" sz="1200" dirty="0"/>
          </a:p>
          <a:p>
            <a:endParaRPr lang="en-US" sz="1200" dirty="0" smtClean="0"/>
          </a:p>
          <a:p>
            <a:endParaRPr lang="en-US" sz="1200" dirty="0" smtClean="0"/>
          </a:p>
          <a:p>
            <a:endParaRPr lang="en-US" sz="1200" dirty="0"/>
          </a:p>
          <a:p>
            <a:endParaRPr lang="en-US" sz="1200" dirty="0" smtClean="0"/>
          </a:p>
          <a:p>
            <a:endParaRPr lang="en-US" sz="1200" dirty="0" smtClean="0"/>
          </a:p>
          <a:p>
            <a:endParaRPr lang="en-US" sz="1200" dirty="0"/>
          </a:p>
          <a:p>
            <a:endParaRPr lang="en-US" sz="1200" dirty="0" smtClean="0"/>
          </a:p>
          <a:p>
            <a:pPr marL="174625" indent="-174625">
              <a:buFont typeface="Arial" panose="020B0604020202020204" pitchFamily="34" charset="0"/>
              <a:buChar char="•"/>
            </a:pPr>
            <a:r>
              <a:rPr lang="en-US" sz="1200" dirty="0" smtClean="0"/>
              <a:t>Dropped and blocked calls lead to higher churn.</a:t>
            </a:r>
            <a:endParaRPr lang="en-US" sz="1200" dirty="0"/>
          </a:p>
        </p:txBody>
      </p:sp>
      <p:sp>
        <p:nvSpPr>
          <p:cNvPr id="11" name="TextBox 10"/>
          <p:cNvSpPr txBox="1"/>
          <p:nvPr/>
        </p:nvSpPr>
        <p:spPr>
          <a:xfrm>
            <a:off x="4648200" y="1179938"/>
            <a:ext cx="3886201" cy="3600986"/>
          </a:xfrm>
          <a:prstGeom prst="rect">
            <a:avLst/>
          </a:prstGeom>
          <a:solidFill>
            <a:schemeClr val="bg1">
              <a:lumMod val="95000"/>
            </a:schemeClr>
          </a:solidFill>
        </p:spPr>
        <p:txBody>
          <a:bodyPr wrap="square" rtlCol="0">
            <a:spAutoFit/>
          </a:bodyPr>
          <a:lstStyle/>
          <a:p>
            <a:r>
              <a:rPr lang="en-US" sz="1200" b="1" dirty="0" smtClean="0"/>
              <a:t>Usage</a:t>
            </a:r>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pPr marL="174625" indent="-174625">
              <a:buFont typeface="Arial" panose="020B0604020202020204" pitchFamily="34" charset="0"/>
              <a:buChar char="•"/>
            </a:pPr>
            <a:r>
              <a:rPr lang="en-US" sz="1200" dirty="0" smtClean="0"/>
              <a:t>Added 2</a:t>
            </a:r>
            <a:r>
              <a:rPr lang="en-US" sz="1200" baseline="30000" dirty="0" smtClean="0"/>
              <a:t>nd</a:t>
            </a:r>
            <a:r>
              <a:rPr lang="en-US" sz="1200" dirty="0" smtClean="0"/>
              <a:t> order terms for the nonlinearity.</a:t>
            </a:r>
          </a:p>
          <a:p>
            <a:pPr marL="174625" indent="-174625">
              <a:buFont typeface="Arial" panose="020B0604020202020204" pitchFamily="34" charset="0"/>
              <a:buChar char="•"/>
            </a:pPr>
            <a:r>
              <a:rPr lang="en-US" sz="1200" dirty="0" smtClean="0"/>
              <a:t>Notice that increase minutes lead to lower churn possibility, however, increase revenue correlated to higher churn possibility. </a:t>
            </a:r>
          </a:p>
          <a:p>
            <a:pPr marL="174625" indent="-174625">
              <a:buFont typeface="Arial" panose="020B0604020202020204" pitchFamily="34" charset="0"/>
              <a:buChar char="•"/>
            </a:pPr>
            <a:r>
              <a:rPr lang="en-US" sz="1200" dirty="0" smtClean="0"/>
              <a:t>Recommend follow up study for future product and pricing strategy.</a:t>
            </a:r>
            <a:endParaRPr lang="en-US" sz="1200" dirty="0"/>
          </a:p>
        </p:txBody>
      </p:sp>
      <p:sp>
        <p:nvSpPr>
          <p:cNvPr id="2" name="Title 1"/>
          <p:cNvSpPr>
            <a:spLocks noGrp="1"/>
          </p:cNvSpPr>
          <p:nvPr>
            <p:ph type="title"/>
          </p:nvPr>
        </p:nvSpPr>
        <p:spPr>
          <a:xfrm>
            <a:off x="457200" y="127000"/>
            <a:ext cx="8229600" cy="787135"/>
          </a:xfrm>
        </p:spPr>
        <p:txBody>
          <a:bodyPr>
            <a:normAutofit/>
          </a:bodyPr>
          <a:lstStyle/>
          <a:p>
            <a:pPr marL="0" indent="0" algn="l">
              <a:buNone/>
            </a:pPr>
            <a:r>
              <a:rPr lang="en-US" sz="3600" dirty="0" smtClean="0"/>
              <a:t>More Findings</a:t>
            </a:r>
            <a:endParaRPr lang="en-US" sz="3600" dirty="0"/>
          </a:p>
        </p:txBody>
      </p:sp>
      <p:sp>
        <p:nvSpPr>
          <p:cNvPr id="4" name="TextBox 3"/>
          <p:cNvSpPr txBox="1"/>
          <p:nvPr/>
        </p:nvSpPr>
        <p:spPr>
          <a:xfrm>
            <a:off x="533400" y="952500"/>
            <a:ext cx="3962400" cy="2123658"/>
          </a:xfrm>
          <a:prstGeom prst="rect">
            <a:avLst/>
          </a:prstGeom>
          <a:solidFill>
            <a:schemeClr val="bg1">
              <a:lumMod val="95000"/>
            </a:schemeClr>
          </a:solidFill>
        </p:spPr>
        <p:txBody>
          <a:bodyPr wrap="square" rtlCol="0">
            <a:spAutoFit/>
          </a:bodyPr>
          <a:lstStyle/>
          <a:p>
            <a:r>
              <a:rPr lang="en-US" sz="1200" b="1" dirty="0" smtClean="0"/>
              <a:t>Customer Service</a:t>
            </a:r>
          </a:p>
          <a:p>
            <a:endParaRPr lang="en-US" sz="1200" dirty="0"/>
          </a:p>
          <a:p>
            <a:endParaRPr lang="en-US" sz="1200" dirty="0" smtClean="0"/>
          </a:p>
          <a:p>
            <a:endParaRPr lang="en-US" sz="1200" dirty="0"/>
          </a:p>
          <a:p>
            <a:endParaRPr lang="en-US" sz="1200" dirty="0" smtClean="0"/>
          </a:p>
          <a:p>
            <a:endParaRPr lang="en-US" sz="1200" dirty="0"/>
          </a:p>
          <a:p>
            <a:pPr marL="174625" indent="-174625">
              <a:buFont typeface="Arial" panose="020B0604020202020204" pitchFamily="34" charset="0"/>
              <a:buChar char="•"/>
            </a:pPr>
            <a:r>
              <a:rPr lang="en-US" sz="1200" dirty="0" smtClean="0"/>
              <a:t>Customers who we made retention call still have higher possibility to churn. </a:t>
            </a:r>
          </a:p>
          <a:p>
            <a:pPr marL="174625" indent="-174625">
              <a:buFont typeface="Arial" panose="020B0604020202020204" pitchFamily="34" charset="0"/>
              <a:buChar char="•"/>
            </a:pPr>
            <a:r>
              <a:rPr lang="en-US" sz="1200" dirty="0" smtClean="0"/>
              <a:t>Suggest to have A/B test study to find out effectiveness of our retention efforts. </a:t>
            </a:r>
          </a:p>
          <a:p>
            <a:pPr marL="174625" indent="-174625">
              <a:buFont typeface="Arial" panose="020B0604020202020204" pitchFamily="34" charset="0"/>
              <a:buChar char="•"/>
            </a:pPr>
            <a:r>
              <a:rPr lang="en-US" sz="1200" dirty="0" smtClean="0"/>
              <a:t>Customer care call helps </a:t>
            </a:r>
            <a:r>
              <a:rPr lang="en-US" sz="1200" dirty="0"/>
              <a:t>slightly </a:t>
            </a:r>
            <a:r>
              <a:rPr lang="en-US" sz="1200" dirty="0" smtClean="0"/>
              <a:t>.  </a:t>
            </a:r>
            <a:endParaRPr lang="en-US" sz="1200" dirty="0"/>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8726" y="1484313"/>
            <a:ext cx="3114675" cy="1881188"/>
          </a:xfrm>
          <a:prstGeom prst="rect">
            <a:avLst/>
          </a:prstGeom>
          <a:solidFill>
            <a:schemeClr val="bg1">
              <a:lumMod val="95000"/>
            </a:schemeClr>
          </a:solidFill>
          <a:ln>
            <a:noFill/>
          </a:ln>
          <a:effectLst/>
          <a:extLst/>
        </p:spPr>
      </p:pic>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7262" y="3421013"/>
            <a:ext cx="3114675" cy="1746250"/>
          </a:xfrm>
          <a:prstGeom prst="rect">
            <a:avLst/>
          </a:prstGeom>
          <a:solidFill>
            <a:schemeClr val="bg1">
              <a:lumMod val="95000"/>
            </a:schemeClr>
          </a:solidFill>
          <a:ln>
            <a:noFill/>
          </a:ln>
          <a:effectLst/>
          <a:extLst/>
        </p:spPr>
      </p:pic>
      <p:pic>
        <p:nvPicPr>
          <p:cNvPr id="410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7262" y="1221145"/>
            <a:ext cx="3114675" cy="801688"/>
          </a:xfrm>
          <a:prstGeom prst="rect">
            <a:avLst/>
          </a:prstGeom>
          <a:solidFill>
            <a:schemeClr val="bg1">
              <a:lumMod val="95000"/>
            </a:schemeClr>
          </a:solidFill>
          <a:ln>
            <a:noFill/>
          </a:ln>
          <a:effectLst/>
          <a:extLst/>
        </p:spPr>
      </p:pic>
    </p:spTree>
    <p:extLst>
      <p:ext uri="{BB962C8B-B14F-4D97-AF65-F5344CB8AC3E}">
        <p14:creationId xmlns:p14="http://schemas.microsoft.com/office/powerpoint/2010/main" val="10301468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609600" y="2781300"/>
            <a:ext cx="3962399" cy="1200329"/>
          </a:xfrm>
          <a:prstGeom prst="rect">
            <a:avLst/>
          </a:prstGeom>
          <a:solidFill>
            <a:schemeClr val="bg1">
              <a:lumMod val="95000"/>
            </a:schemeClr>
          </a:solidFill>
        </p:spPr>
        <p:txBody>
          <a:bodyPr wrap="square" rtlCol="0">
            <a:spAutoFit/>
          </a:bodyPr>
          <a:lstStyle/>
          <a:p>
            <a:r>
              <a:rPr lang="en-US" sz="1200" b="1" dirty="0" err="1"/>
              <a:t>PrizmCode</a:t>
            </a:r>
            <a:endParaRPr lang="en-US" sz="1200" dirty="0"/>
          </a:p>
          <a:p>
            <a:endParaRPr lang="en-US" sz="1200" dirty="0" smtClean="0"/>
          </a:p>
          <a:p>
            <a:endParaRPr lang="en-US" sz="1200" dirty="0" smtClean="0"/>
          </a:p>
          <a:p>
            <a:endParaRPr lang="en-US" sz="1200" dirty="0"/>
          </a:p>
          <a:p>
            <a:endParaRPr lang="en-US" sz="1200" dirty="0" smtClean="0"/>
          </a:p>
          <a:p>
            <a:pPr marL="174625" indent="-174625">
              <a:buFont typeface="Arial" panose="020B0604020202020204" pitchFamily="34" charset="0"/>
              <a:buChar char="•"/>
            </a:pPr>
            <a:r>
              <a:rPr lang="en-US" sz="1200" dirty="0" smtClean="0"/>
              <a:t>Suburban has lower churn rate than others.</a:t>
            </a:r>
            <a:endParaRPr lang="en-US" sz="1200" dirty="0"/>
          </a:p>
        </p:txBody>
      </p:sp>
      <p:sp>
        <p:nvSpPr>
          <p:cNvPr id="11" name="TextBox 10"/>
          <p:cNvSpPr txBox="1"/>
          <p:nvPr/>
        </p:nvSpPr>
        <p:spPr>
          <a:xfrm>
            <a:off x="4800601" y="1263402"/>
            <a:ext cx="3733799" cy="3416320"/>
          </a:xfrm>
          <a:prstGeom prst="rect">
            <a:avLst/>
          </a:prstGeom>
          <a:solidFill>
            <a:schemeClr val="bg1">
              <a:lumMod val="95000"/>
            </a:schemeClr>
          </a:solidFill>
        </p:spPr>
        <p:txBody>
          <a:bodyPr wrap="square" rtlCol="0">
            <a:spAutoFit/>
          </a:bodyPr>
          <a:lstStyle/>
          <a:p>
            <a:r>
              <a:rPr lang="en-US" sz="1200" b="1" dirty="0" smtClean="0"/>
              <a:t>Customer Financial Status</a:t>
            </a:r>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smtClean="0"/>
          </a:p>
          <a:p>
            <a:endParaRPr lang="en-US" sz="1200" dirty="0"/>
          </a:p>
          <a:p>
            <a:endParaRPr lang="en-US" sz="1200" dirty="0" smtClean="0"/>
          </a:p>
          <a:p>
            <a:pPr marL="174625" indent="-174625">
              <a:buFont typeface="Arial" panose="020B0604020202020204" pitchFamily="34" charset="0"/>
              <a:buChar char="•"/>
            </a:pPr>
            <a:r>
              <a:rPr lang="en-US" sz="1200" dirty="0" smtClean="0"/>
              <a:t>Customers with higher income and higher credit rating are less likely to churn.</a:t>
            </a:r>
          </a:p>
          <a:p>
            <a:pPr marL="174625" indent="-174625">
              <a:buFont typeface="Arial" panose="020B0604020202020204" pitchFamily="34" charset="0"/>
              <a:buChar char="•"/>
            </a:pPr>
            <a:r>
              <a:rPr lang="en-US" sz="1200" dirty="0" smtClean="0"/>
              <a:t>Customers who responded to mail offers are less likely to churn. </a:t>
            </a:r>
            <a:endParaRPr lang="en-US" sz="1200" dirty="0"/>
          </a:p>
        </p:txBody>
      </p:sp>
      <p:sp>
        <p:nvSpPr>
          <p:cNvPr id="2" name="Title 1"/>
          <p:cNvSpPr>
            <a:spLocks noGrp="1"/>
          </p:cNvSpPr>
          <p:nvPr>
            <p:ph type="title"/>
          </p:nvPr>
        </p:nvSpPr>
        <p:spPr>
          <a:xfrm>
            <a:off x="457200" y="127000"/>
            <a:ext cx="8229600" cy="787135"/>
          </a:xfrm>
        </p:spPr>
        <p:txBody>
          <a:bodyPr>
            <a:normAutofit/>
          </a:bodyPr>
          <a:lstStyle/>
          <a:p>
            <a:pPr marL="0" indent="0" algn="l">
              <a:buNone/>
            </a:pPr>
            <a:r>
              <a:rPr lang="en-US" sz="3600" dirty="0" smtClean="0"/>
              <a:t>Additional Observations</a:t>
            </a:r>
            <a:endParaRPr lang="en-US" sz="3600" dirty="0"/>
          </a:p>
        </p:txBody>
      </p:sp>
      <p:sp>
        <p:nvSpPr>
          <p:cNvPr id="4" name="TextBox 3"/>
          <p:cNvSpPr txBox="1"/>
          <p:nvPr/>
        </p:nvSpPr>
        <p:spPr>
          <a:xfrm>
            <a:off x="609600" y="952500"/>
            <a:ext cx="3962400" cy="1754326"/>
          </a:xfrm>
          <a:prstGeom prst="rect">
            <a:avLst/>
          </a:prstGeom>
          <a:solidFill>
            <a:schemeClr val="bg1">
              <a:lumMod val="95000"/>
            </a:schemeClr>
          </a:solidFill>
        </p:spPr>
        <p:txBody>
          <a:bodyPr wrap="square" rtlCol="0">
            <a:spAutoFit/>
          </a:bodyPr>
          <a:lstStyle/>
          <a:p>
            <a:r>
              <a:rPr lang="en-US" sz="1200" b="1" dirty="0" smtClean="0"/>
              <a:t>Customer Demographics</a:t>
            </a:r>
          </a:p>
          <a:p>
            <a:endParaRPr lang="en-US" sz="1200" dirty="0"/>
          </a:p>
          <a:p>
            <a:endParaRPr lang="en-US" sz="1200" dirty="0" smtClean="0"/>
          </a:p>
          <a:p>
            <a:endParaRPr lang="en-US" sz="1200" dirty="0"/>
          </a:p>
          <a:p>
            <a:endParaRPr lang="en-US" sz="1200" dirty="0" smtClean="0"/>
          </a:p>
          <a:p>
            <a:endParaRPr lang="en-US" sz="1200" dirty="0"/>
          </a:p>
          <a:p>
            <a:pPr marL="174625" indent="-174625">
              <a:buFont typeface="Arial" panose="020B0604020202020204" pitchFamily="34" charset="0"/>
              <a:buChar char="•"/>
            </a:pPr>
            <a:r>
              <a:rPr lang="en-US" sz="1200" dirty="0" smtClean="0"/>
              <a:t>Family with children have higher possibility to churn. Married also have higher possibility to churn</a:t>
            </a:r>
          </a:p>
          <a:p>
            <a:pPr marL="174625" indent="-174625">
              <a:buFont typeface="Arial" panose="020B0604020202020204" pitchFamily="34" charset="0"/>
              <a:buChar char="•"/>
            </a:pPr>
            <a:r>
              <a:rPr lang="en-US" sz="1200" dirty="0" smtClean="0"/>
              <a:t>Older customers are less likely to churn.  </a:t>
            </a:r>
            <a:endParaRPr lang="en-US" sz="1200" dirty="0"/>
          </a:p>
        </p:txBody>
      </p:sp>
      <p:pic>
        <p:nvPicPr>
          <p:cNvPr id="5121"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2036" y="1230313"/>
            <a:ext cx="3114675" cy="801688"/>
          </a:xfrm>
          <a:prstGeom prst="rect">
            <a:avLst/>
          </a:prstGeom>
          <a:solidFill>
            <a:schemeClr val="bg1">
              <a:lumMod val="95000"/>
            </a:schemeClr>
          </a:solidFill>
          <a:ln>
            <a:noFill/>
          </a:ln>
          <a:effectLst/>
          <a:extLst/>
        </p:spPr>
      </p:pic>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0162" y="1631157"/>
            <a:ext cx="3114675" cy="2151063"/>
          </a:xfrm>
          <a:prstGeom prst="rect">
            <a:avLst/>
          </a:prstGeom>
          <a:solidFill>
            <a:schemeClr val="bg1">
              <a:lumMod val="95000"/>
            </a:schemeClr>
          </a:solidFill>
          <a:ln>
            <a:noFill/>
          </a:ln>
          <a:effectLs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1149" y="3048234"/>
            <a:ext cx="3114675" cy="666750"/>
          </a:xfrm>
          <a:prstGeom prst="rect">
            <a:avLst/>
          </a:prstGeom>
          <a:solidFill>
            <a:schemeClr val="bg1">
              <a:lumMod val="95000"/>
            </a:schemeClr>
          </a:solidFill>
          <a:ln>
            <a:noFill/>
          </a:ln>
          <a:effectLst/>
          <a:extLst/>
        </p:spPr>
      </p:pic>
      <p:sp>
        <p:nvSpPr>
          <p:cNvPr id="15" name="TextBox 14"/>
          <p:cNvSpPr txBox="1"/>
          <p:nvPr/>
        </p:nvSpPr>
        <p:spPr>
          <a:xfrm>
            <a:off x="609600" y="4072030"/>
            <a:ext cx="3962399" cy="1200329"/>
          </a:xfrm>
          <a:prstGeom prst="rect">
            <a:avLst/>
          </a:prstGeom>
          <a:solidFill>
            <a:schemeClr val="bg1">
              <a:lumMod val="95000"/>
            </a:schemeClr>
          </a:solidFill>
        </p:spPr>
        <p:txBody>
          <a:bodyPr wrap="square" rtlCol="0">
            <a:spAutoFit/>
          </a:bodyPr>
          <a:lstStyle/>
          <a:p>
            <a:r>
              <a:rPr lang="en-US" sz="1200" b="1" dirty="0" smtClean="0"/>
              <a:t>Customer Occupation</a:t>
            </a:r>
          </a:p>
          <a:p>
            <a:endParaRPr lang="en-US" sz="1200" dirty="0"/>
          </a:p>
          <a:p>
            <a:endParaRPr lang="en-US" sz="1200" dirty="0" smtClean="0"/>
          </a:p>
          <a:p>
            <a:endParaRPr lang="en-US" sz="1200" dirty="0"/>
          </a:p>
          <a:p>
            <a:endParaRPr lang="en-US" sz="1200" dirty="0" smtClean="0"/>
          </a:p>
          <a:p>
            <a:pPr marL="174625" indent="-174625">
              <a:buFont typeface="Arial" panose="020B0604020202020204" pitchFamily="34" charset="0"/>
              <a:buChar char="•"/>
            </a:pPr>
            <a:r>
              <a:rPr lang="en-US" sz="1200" dirty="0" smtClean="0"/>
              <a:t>No clear impact.</a:t>
            </a:r>
            <a:endParaRPr lang="en-US" sz="1200" dirty="0"/>
          </a:p>
        </p:txBody>
      </p:sp>
      <p:pic>
        <p:nvPicPr>
          <p:cNvPr id="512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9996" y="4318000"/>
            <a:ext cx="3114675" cy="666750"/>
          </a:xfrm>
          <a:prstGeom prst="rect">
            <a:avLst/>
          </a:prstGeom>
          <a:solidFill>
            <a:schemeClr val="bg1">
              <a:lumMod val="95000"/>
            </a:schemeClr>
          </a:solidFill>
          <a:ln>
            <a:noFill/>
          </a:ln>
          <a:effectLst/>
          <a:extLst/>
        </p:spPr>
      </p:pic>
    </p:spTree>
    <p:extLst>
      <p:ext uri="{BB962C8B-B14F-4D97-AF65-F5344CB8AC3E}">
        <p14:creationId xmlns:p14="http://schemas.microsoft.com/office/powerpoint/2010/main" val="26477101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685801" y="823020"/>
            <a:ext cx="7772400"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solidFill>
                  <a:srgbClr val="002060"/>
                </a:solidFill>
              </a:rPr>
              <a:t>After data exploratory analysis, </a:t>
            </a:r>
            <a:r>
              <a:rPr lang="en-US" sz="1400" dirty="0">
                <a:solidFill>
                  <a:srgbClr val="002060"/>
                </a:solidFill>
              </a:rPr>
              <a:t>a</a:t>
            </a:r>
            <a:r>
              <a:rPr lang="en-US" sz="1400" dirty="0" smtClean="0">
                <a:solidFill>
                  <a:srgbClr val="002060"/>
                </a:solidFill>
              </a:rPr>
              <a:t>pplied careful </a:t>
            </a:r>
            <a:r>
              <a:rPr lang="en-US" sz="1400" dirty="0">
                <a:solidFill>
                  <a:srgbClr val="002060"/>
                </a:solidFill>
              </a:rPr>
              <a:t>feature engineering </a:t>
            </a:r>
            <a:endParaRPr lang="en-US" sz="1400" dirty="0" smtClean="0">
              <a:solidFill>
                <a:srgbClr val="002060"/>
              </a:solidFill>
            </a:endParaRPr>
          </a:p>
          <a:p>
            <a:pPr marL="285750" indent="-285750">
              <a:buFont typeface="Arial" panose="020B0604020202020204" pitchFamily="34" charset="0"/>
              <a:buChar char="•"/>
            </a:pPr>
            <a:r>
              <a:rPr lang="en-US" sz="1400" dirty="0" smtClean="0">
                <a:solidFill>
                  <a:srgbClr val="002060"/>
                </a:solidFill>
              </a:rPr>
              <a:t>Various machine learning models are used to study costumer churn</a:t>
            </a:r>
          </a:p>
          <a:p>
            <a:pPr marL="285750" indent="-285750">
              <a:buFont typeface="Arial" panose="020B0604020202020204" pitchFamily="34" charset="0"/>
              <a:buChar char="•"/>
            </a:pPr>
            <a:r>
              <a:rPr lang="en-US" sz="1400" dirty="0" smtClean="0">
                <a:solidFill>
                  <a:srgbClr val="002060"/>
                </a:solidFill>
              </a:rPr>
              <a:t>In-depth </a:t>
            </a:r>
            <a:r>
              <a:rPr lang="en-US" sz="1400" dirty="0">
                <a:solidFill>
                  <a:srgbClr val="002060"/>
                </a:solidFill>
              </a:rPr>
              <a:t>study </a:t>
            </a:r>
            <a:r>
              <a:rPr lang="en-US" sz="1400" dirty="0" smtClean="0">
                <a:solidFill>
                  <a:srgbClr val="002060"/>
                </a:solidFill>
              </a:rPr>
              <a:t>with Logistic regression: a) ROC and CAP curves; b) key factors for churn </a:t>
            </a:r>
          </a:p>
          <a:p>
            <a:pPr marL="285750" indent="-285750">
              <a:buFont typeface="Arial" panose="020B0604020202020204" pitchFamily="34" charset="0"/>
              <a:buChar char="•"/>
            </a:pPr>
            <a:r>
              <a:rPr lang="en-US" sz="1400" dirty="0" smtClean="0">
                <a:solidFill>
                  <a:srgbClr val="002060"/>
                </a:solidFill>
              </a:rPr>
              <a:t>Discoveries and recommendations are summarized below: </a:t>
            </a:r>
            <a:endParaRPr lang="en-US" sz="1400" dirty="0">
              <a:solidFill>
                <a:srgbClr val="002060"/>
              </a:solidFill>
            </a:endParaRPr>
          </a:p>
        </p:txBody>
      </p:sp>
      <p:sp>
        <p:nvSpPr>
          <p:cNvPr id="2" name="Title 1"/>
          <p:cNvSpPr>
            <a:spLocks noGrp="1"/>
          </p:cNvSpPr>
          <p:nvPr>
            <p:ph type="title"/>
          </p:nvPr>
        </p:nvSpPr>
        <p:spPr>
          <a:xfrm>
            <a:off x="457200" y="127000"/>
            <a:ext cx="8229600" cy="787135"/>
          </a:xfrm>
        </p:spPr>
        <p:txBody>
          <a:bodyPr>
            <a:normAutofit/>
          </a:bodyPr>
          <a:lstStyle/>
          <a:p>
            <a:pPr marL="0" indent="0" algn="l">
              <a:buNone/>
            </a:pPr>
            <a:r>
              <a:rPr lang="en-US" sz="3600" dirty="0" smtClean="0">
                <a:solidFill>
                  <a:srgbClr val="002060"/>
                </a:solidFill>
              </a:rPr>
              <a:t>Summary</a:t>
            </a:r>
            <a:endParaRPr lang="en-US" sz="3600" dirty="0">
              <a:solidFill>
                <a:srgbClr val="002060"/>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461193734"/>
              </p:ext>
            </p:extLst>
          </p:nvPr>
        </p:nvGraphicFramePr>
        <p:xfrm>
          <a:off x="609600" y="1790700"/>
          <a:ext cx="8001000" cy="3671172"/>
        </p:xfrm>
        <a:graphic>
          <a:graphicData uri="http://schemas.openxmlformats.org/drawingml/2006/table">
            <a:tbl>
              <a:tblPr firstRow="1" bandRow="1">
                <a:tableStyleId>{5C22544A-7EE6-4342-B048-85BDC9FD1C3A}</a:tableStyleId>
              </a:tblPr>
              <a:tblGrid>
                <a:gridCol w="1333500"/>
                <a:gridCol w="4337112"/>
                <a:gridCol w="2330388"/>
              </a:tblGrid>
              <a:tr h="319547">
                <a:tc>
                  <a:txBody>
                    <a:bodyPr/>
                    <a:lstStyle/>
                    <a:p>
                      <a:r>
                        <a:rPr lang="en-US" sz="1300" dirty="0" smtClean="0"/>
                        <a:t>Area</a:t>
                      </a:r>
                      <a:endParaRPr lang="en-US" sz="1300" dirty="0"/>
                    </a:p>
                  </a:txBody>
                  <a:tcPr marT="38100" marB="38100"/>
                </a:tc>
                <a:tc>
                  <a:txBody>
                    <a:bodyPr/>
                    <a:lstStyle/>
                    <a:p>
                      <a:r>
                        <a:rPr lang="en-US" sz="1300" dirty="0" smtClean="0"/>
                        <a:t>Finding</a:t>
                      </a:r>
                      <a:endParaRPr lang="en-US" sz="1300" dirty="0"/>
                    </a:p>
                  </a:txBody>
                  <a:tcPr marT="38100" marB="38100"/>
                </a:tc>
                <a:tc>
                  <a:txBody>
                    <a:bodyPr/>
                    <a:lstStyle/>
                    <a:p>
                      <a:r>
                        <a:rPr lang="en-US" sz="1300" dirty="0" smtClean="0"/>
                        <a:t>Action</a:t>
                      </a:r>
                      <a:endParaRPr lang="en-US" sz="1300" dirty="0"/>
                    </a:p>
                  </a:txBody>
                  <a:tcPr marT="38100" marB="38100"/>
                </a:tc>
              </a:tr>
              <a:tr h="266241">
                <a:tc>
                  <a:txBody>
                    <a:bodyPr/>
                    <a:lstStyle/>
                    <a:p>
                      <a:r>
                        <a:rPr lang="en-US" sz="900" b="0" dirty="0" smtClean="0"/>
                        <a:t>Months In Service </a:t>
                      </a:r>
                      <a:endParaRPr lang="en-US" sz="900" b="0" dirty="0"/>
                    </a:p>
                  </a:txBody>
                  <a:tcPr marT="38100" marB="38100" anchor="ctr"/>
                </a:tc>
                <a:tc>
                  <a:txBody>
                    <a:bodyPr/>
                    <a:lstStyle/>
                    <a:p>
                      <a:pPr marL="171450" indent="-171450">
                        <a:buFont typeface="Arial" panose="020B0604020202020204" pitchFamily="34" charset="0"/>
                        <a:buChar char="•"/>
                      </a:pPr>
                      <a:r>
                        <a:rPr lang="en-US" sz="900" dirty="0" smtClean="0"/>
                        <a:t>Customers in 12-17 months</a:t>
                      </a:r>
                      <a:r>
                        <a:rPr lang="en-US" sz="900" baseline="0" dirty="0" smtClean="0"/>
                        <a:t> in</a:t>
                      </a:r>
                      <a:r>
                        <a:rPr lang="en-US" sz="900" dirty="0" smtClean="0"/>
                        <a:t> highest risk to churn.</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special attention &amp; efforts to retain </a:t>
                      </a:r>
                      <a:endParaRPr lang="en-US" sz="900" dirty="0"/>
                    </a:p>
                  </a:txBody>
                  <a:tcPr marT="38100" marB="38100" anchor="ctr"/>
                </a:tc>
              </a:tr>
              <a:tr h="266241">
                <a:tc>
                  <a:txBody>
                    <a:bodyPr/>
                    <a:lstStyle/>
                    <a:p>
                      <a:r>
                        <a:rPr lang="en-US" sz="900" dirty="0" smtClean="0"/>
                        <a:t>Equipment</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Customers with old handset are easier to churn</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give incentives for upgrading</a:t>
                      </a:r>
                      <a:r>
                        <a:rPr lang="en-US" sz="900" baseline="0" dirty="0" smtClean="0"/>
                        <a:t> </a:t>
                      </a:r>
                      <a:endParaRPr lang="en-US" sz="900" dirty="0"/>
                    </a:p>
                  </a:txBody>
                  <a:tcPr marT="38100" marB="38100" anchor="ctr"/>
                </a:tc>
              </a:tr>
              <a:tr h="253180">
                <a:tc>
                  <a:txBody>
                    <a:bodyPr/>
                    <a:lstStyle/>
                    <a:p>
                      <a:r>
                        <a:rPr lang="en-US" sz="900" dirty="0" smtClean="0"/>
                        <a:t>City</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MIA, FLN and BOS</a:t>
                      </a:r>
                      <a:r>
                        <a:rPr lang="en-US" sz="900" baseline="0" dirty="0" smtClean="0"/>
                        <a:t> </a:t>
                      </a:r>
                      <a:r>
                        <a:rPr lang="en-US" sz="900" dirty="0" smtClean="0"/>
                        <a:t>have higher and APC has lower than average churn risk</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Follow up</a:t>
                      </a:r>
                      <a:endParaRPr lang="en-US" sz="900" dirty="0"/>
                    </a:p>
                  </a:txBody>
                  <a:tcPr marT="38100" marB="38100" anchor="ctr"/>
                </a:tc>
              </a:tr>
              <a:tr h="406696">
                <a:tc>
                  <a:txBody>
                    <a:bodyPr/>
                    <a:lstStyle/>
                    <a:p>
                      <a:r>
                        <a:rPr lang="en-US" sz="900" dirty="0" smtClean="0"/>
                        <a:t>Customer Service</a:t>
                      </a:r>
                    </a:p>
                    <a:p>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Customers received</a:t>
                      </a:r>
                      <a:r>
                        <a:rPr lang="en-US" sz="900" baseline="0" dirty="0" smtClean="0"/>
                        <a:t> </a:t>
                      </a:r>
                      <a:r>
                        <a:rPr lang="en-US" sz="900" dirty="0" smtClean="0"/>
                        <a:t>retention call have higher churn risk. </a:t>
                      </a:r>
                    </a:p>
                    <a:p>
                      <a:pPr marL="171450" indent="-171450">
                        <a:buFont typeface="Arial" panose="020B0604020202020204" pitchFamily="34" charset="0"/>
                        <a:buChar char="•"/>
                      </a:pPr>
                      <a:r>
                        <a:rPr lang="en-US" sz="900" dirty="0" smtClean="0"/>
                        <a:t>Customer care call helps slightly . </a:t>
                      </a:r>
                      <a:endParaRPr lang="en-US" sz="900" dirty="0"/>
                    </a:p>
                  </a:txBody>
                  <a:tcPr marT="38100" marB="38100" anchor="ctr"/>
                </a:tc>
                <a:tc>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dirty="0" smtClean="0"/>
                        <a:t>A/B test study on</a:t>
                      </a:r>
                      <a:r>
                        <a:rPr lang="en-US" sz="900" baseline="0" dirty="0" smtClean="0"/>
                        <a:t> </a:t>
                      </a:r>
                      <a:r>
                        <a:rPr lang="en-US" sz="900" dirty="0" smtClean="0"/>
                        <a:t>effectiveness of retention efforts. </a:t>
                      </a:r>
                    </a:p>
                  </a:txBody>
                  <a:tcPr marT="38100" marB="38100" anchor="ctr"/>
                </a:tc>
              </a:tr>
              <a:tr h="406696">
                <a:tc>
                  <a:txBody>
                    <a:bodyPr/>
                    <a:lstStyle/>
                    <a:p>
                      <a:r>
                        <a:rPr lang="en-US" sz="900" dirty="0" smtClean="0"/>
                        <a:t>Usage</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Increase minutes lead to lower churn risk, however, </a:t>
                      </a:r>
                    </a:p>
                    <a:p>
                      <a:pPr marL="171450" indent="-171450">
                        <a:buFont typeface="Arial" panose="020B0604020202020204" pitchFamily="34" charset="0"/>
                        <a:buChar char="•"/>
                      </a:pPr>
                      <a:r>
                        <a:rPr lang="en-US" sz="900" dirty="0" smtClean="0"/>
                        <a:t>Increase revenue correlated to higher churn risk. </a:t>
                      </a:r>
                    </a:p>
                  </a:txBody>
                  <a:tcPr marT="38100" marB="38100" anchor="ctr"/>
                </a:tc>
                <a:tc>
                  <a:txBody>
                    <a:bodyPr/>
                    <a:lstStyle/>
                    <a:p>
                      <a:pPr marL="171450" indent="-171450">
                        <a:buFont typeface="Arial" panose="020B0604020202020204" pitchFamily="34" charset="0"/>
                        <a:buChar char="•"/>
                      </a:pPr>
                      <a:r>
                        <a:rPr lang="en-US" sz="900" dirty="0" smtClean="0"/>
                        <a:t>Follow up study for future product and pricing strategy</a:t>
                      </a:r>
                      <a:endParaRPr lang="en-US" sz="900" dirty="0"/>
                    </a:p>
                  </a:txBody>
                  <a:tcPr marT="38100" marB="38100" anchor="ctr"/>
                </a:tc>
              </a:tr>
              <a:tr h="266241">
                <a:tc>
                  <a:txBody>
                    <a:bodyPr/>
                    <a:lstStyle/>
                    <a:p>
                      <a:r>
                        <a:rPr lang="en-US" sz="900" dirty="0" err="1" smtClean="0"/>
                        <a:t>PrizmCode</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Suburban has lower churn rate than others</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Study together with</a:t>
                      </a:r>
                      <a:r>
                        <a:rPr lang="en-US" sz="900" baseline="0" dirty="0" smtClean="0"/>
                        <a:t> above</a:t>
                      </a:r>
                      <a:endParaRPr lang="en-US" sz="900" dirty="0"/>
                    </a:p>
                  </a:txBody>
                  <a:tcPr marT="38100" marB="38100" anchor="ctr"/>
                </a:tc>
              </a:tr>
              <a:tr h="266241">
                <a:tc>
                  <a:txBody>
                    <a:bodyPr/>
                    <a:lstStyle/>
                    <a:p>
                      <a:r>
                        <a:rPr lang="en-US" sz="900" dirty="0" smtClean="0"/>
                        <a:t>Experience</a:t>
                      </a:r>
                    </a:p>
                  </a:txBody>
                  <a:tcPr marT="38100" marB="38100" anchor="ctr"/>
                </a:tc>
                <a:tc>
                  <a:txBody>
                    <a:bodyPr/>
                    <a:lstStyle/>
                    <a:p>
                      <a:pPr marL="171450" indent="-171450">
                        <a:buFont typeface="Arial" panose="020B0604020202020204" pitchFamily="34" charset="0"/>
                        <a:buChar char="•"/>
                      </a:pPr>
                      <a:r>
                        <a:rPr lang="en-US" sz="900" dirty="0" smtClean="0"/>
                        <a:t>Dropped and blocked calls lead to higher churn.</a:t>
                      </a:r>
                      <a:endParaRPr lang="en-US" sz="900" dirty="0"/>
                    </a:p>
                  </a:txBody>
                  <a:tcPr marT="38100" marB="38100" anchor="ctr"/>
                </a:tc>
                <a:tc>
                  <a:txBody>
                    <a:bodyPr/>
                    <a:lstStyle/>
                    <a:p>
                      <a:endParaRPr lang="en-US" sz="900" dirty="0"/>
                    </a:p>
                  </a:txBody>
                  <a:tcPr marT="38100" marB="38100" anchor="ctr"/>
                </a:tc>
              </a:tr>
              <a:tr h="566470">
                <a:tc>
                  <a:txBody>
                    <a:bodyPr/>
                    <a:lstStyle/>
                    <a:p>
                      <a:r>
                        <a:rPr lang="en-US" sz="900" dirty="0" smtClean="0"/>
                        <a:t>Demographics</a:t>
                      </a:r>
                    </a:p>
                    <a:p>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Family with children have higher possibility to churn. </a:t>
                      </a:r>
                    </a:p>
                    <a:p>
                      <a:pPr marL="171450" indent="-171450">
                        <a:buFont typeface="Arial" panose="020B0604020202020204" pitchFamily="34" charset="0"/>
                        <a:buChar char="•"/>
                      </a:pPr>
                      <a:r>
                        <a:rPr lang="en-US" sz="900" dirty="0" smtClean="0"/>
                        <a:t>Married also have higher possibility to churn.</a:t>
                      </a:r>
                    </a:p>
                    <a:p>
                      <a:pPr marL="171450" indent="-171450">
                        <a:buFont typeface="Arial" panose="020B0604020202020204" pitchFamily="34" charset="0"/>
                        <a:buChar char="•"/>
                      </a:pPr>
                      <a:r>
                        <a:rPr lang="en-US" sz="900" dirty="0" smtClean="0"/>
                        <a:t>Older customers are less likely to churn. </a:t>
                      </a:r>
                      <a:endParaRPr lang="en-US" sz="900" dirty="0"/>
                    </a:p>
                  </a:txBody>
                  <a:tcPr marT="38100" marB="38100" anchor="ctr"/>
                </a:tc>
                <a:tc>
                  <a:txBody>
                    <a:bodyPr/>
                    <a:lstStyle/>
                    <a:p>
                      <a:endParaRPr lang="en-US" sz="900" dirty="0"/>
                    </a:p>
                  </a:txBody>
                  <a:tcPr marT="38100" marB="38100" anchor="ctr"/>
                </a:tc>
              </a:tr>
              <a:tr h="406696">
                <a:tc>
                  <a:txBody>
                    <a:bodyPr/>
                    <a:lstStyle/>
                    <a:p>
                      <a:r>
                        <a:rPr lang="en-US" sz="900" dirty="0" smtClean="0"/>
                        <a:t>Financial Status</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higher income &amp; higher credit rating, less likely to churn.</a:t>
                      </a:r>
                    </a:p>
                    <a:p>
                      <a:pPr marL="171450" indent="-171450">
                        <a:buFont typeface="Arial" panose="020B0604020202020204" pitchFamily="34" charset="0"/>
                        <a:buChar char="•"/>
                      </a:pPr>
                      <a:r>
                        <a:rPr lang="en-US" sz="900" dirty="0" smtClean="0"/>
                        <a:t>Customers responded to mail offers have</a:t>
                      </a:r>
                      <a:r>
                        <a:rPr lang="en-US" sz="900" baseline="0" dirty="0" smtClean="0"/>
                        <a:t> lower</a:t>
                      </a:r>
                      <a:r>
                        <a:rPr lang="en-US" sz="900" dirty="0" smtClean="0"/>
                        <a:t> risk.</a:t>
                      </a:r>
                    </a:p>
                  </a:txBody>
                  <a:tcPr marT="38100" marB="38100" anchor="ctr"/>
                </a:tc>
                <a:tc>
                  <a:txBody>
                    <a:bodyPr/>
                    <a:lstStyle/>
                    <a:p>
                      <a:endParaRPr lang="en-US" sz="900" dirty="0"/>
                    </a:p>
                  </a:txBody>
                  <a:tcPr marT="38100" marB="38100" anchor="ctr"/>
                </a:tc>
              </a:tr>
              <a:tr h="246923">
                <a:tc>
                  <a:txBody>
                    <a:bodyPr/>
                    <a:lstStyle/>
                    <a:p>
                      <a:r>
                        <a:rPr lang="en-US" sz="900" dirty="0" smtClean="0"/>
                        <a:t>Occupation</a:t>
                      </a:r>
                    </a:p>
                  </a:txBody>
                  <a:tcPr marT="38100" marB="38100" anchor="ctr"/>
                </a:tc>
                <a:tc>
                  <a:txBody>
                    <a:bodyPr/>
                    <a:lstStyle/>
                    <a:p>
                      <a:pPr marL="171450" indent="-171450">
                        <a:buFont typeface="Arial" panose="020B0604020202020204" pitchFamily="34" charset="0"/>
                        <a:buChar char="•"/>
                      </a:pPr>
                      <a:r>
                        <a:rPr lang="en-US" sz="900" dirty="0" smtClean="0"/>
                        <a:t>No clear impact</a:t>
                      </a:r>
                      <a:endParaRPr lang="en-US" sz="900" dirty="0"/>
                    </a:p>
                  </a:txBody>
                  <a:tcPr marT="38100" marB="38100" anchor="ctr"/>
                </a:tc>
                <a:tc>
                  <a:txBody>
                    <a:bodyPr/>
                    <a:lstStyle/>
                    <a:p>
                      <a:endParaRPr lang="en-US" sz="900" dirty="0"/>
                    </a:p>
                  </a:txBody>
                  <a:tcPr marT="38100" marB="38100" anchor="ctr"/>
                </a:tc>
              </a:tr>
            </a:tbl>
          </a:graphicData>
        </a:graphic>
      </p:graphicFrame>
    </p:spTree>
    <p:extLst>
      <p:ext uri="{BB962C8B-B14F-4D97-AF65-F5344CB8AC3E}">
        <p14:creationId xmlns:p14="http://schemas.microsoft.com/office/powerpoint/2010/main" val="661967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0500"/>
            <a:ext cx="8229600" cy="952500"/>
          </a:xfrm>
        </p:spPr>
        <p:txBody>
          <a:bodyPr/>
          <a:lstStyle/>
          <a:p>
            <a:pPr marL="0" indent="0" algn="l">
              <a:buNone/>
            </a:pPr>
            <a:r>
              <a:rPr lang="en-US" sz="3600" dirty="0">
                <a:solidFill>
                  <a:srgbClr val="002060"/>
                </a:solidFill>
              </a:rPr>
              <a:t>Appendix</a:t>
            </a:r>
          </a:p>
        </p:txBody>
      </p:sp>
      <p:sp>
        <p:nvSpPr>
          <p:cNvPr id="7" name="Rectangle 6"/>
          <p:cNvSpPr/>
          <p:nvPr/>
        </p:nvSpPr>
        <p:spPr>
          <a:xfrm>
            <a:off x="2286000" y="-9876755"/>
            <a:ext cx="4572000" cy="246221"/>
          </a:xfrm>
          <a:prstGeom prst="rect">
            <a:avLst/>
          </a:prstGeom>
        </p:spPr>
        <p:txBody>
          <a:bodyPr>
            <a:spAutoFit/>
          </a:bodyPr>
          <a:lstStyle/>
          <a:p>
            <a:r>
              <a:rPr lang="en-US" sz="1000" dirty="0"/>
              <a:t> </a:t>
            </a:r>
          </a:p>
        </p:txBody>
      </p:sp>
      <p:sp>
        <p:nvSpPr>
          <p:cNvPr id="3" name="TextBox 2"/>
          <p:cNvSpPr txBox="1"/>
          <p:nvPr/>
        </p:nvSpPr>
        <p:spPr>
          <a:xfrm>
            <a:off x="609600" y="1409700"/>
            <a:ext cx="7924800" cy="1754326"/>
          </a:xfrm>
          <a:prstGeom prst="rect">
            <a:avLst/>
          </a:prstGeom>
          <a:noFill/>
        </p:spPr>
        <p:txBody>
          <a:bodyPr wrap="square" rtlCol="0">
            <a:spAutoFit/>
          </a:bodyPr>
          <a:lstStyle/>
          <a:p>
            <a:pPr marL="342900" indent="-342900">
              <a:buFont typeface="Arial" panose="020B0604020202020204" pitchFamily="34" charset="0"/>
              <a:buChar char="•"/>
            </a:pPr>
            <a:r>
              <a:rPr lang="en-US" dirty="0" smtClean="0">
                <a:solidFill>
                  <a:srgbClr val="002060"/>
                </a:solidFill>
              </a:rPr>
              <a:t>Link to original dataset in </a:t>
            </a:r>
            <a:r>
              <a:rPr lang="en-US" dirty="0" err="1" smtClean="0">
                <a:solidFill>
                  <a:srgbClr val="002060"/>
                </a:solidFill>
              </a:rPr>
              <a:t>kaggle</a:t>
            </a:r>
            <a:r>
              <a:rPr lang="en-US" dirty="0">
                <a:solidFill>
                  <a:srgbClr val="002060"/>
                </a:solidFill>
              </a:rPr>
              <a:t>. (</a:t>
            </a:r>
            <a:r>
              <a:rPr lang="en-US" dirty="0">
                <a:solidFill>
                  <a:srgbClr val="002060"/>
                </a:solidFill>
                <a:hlinkClick r:id="rId3"/>
              </a:rPr>
              <a:t>https://www.kaggle.com/jpacse/datasets-for-churn-telecom</a:t>
            </a:r>
            <a:r>
              <a:rPr lang="en-US" dirty="0">
                <a:solidFill>
                  <a:srgbClr val="002060"/>
                </a:solidFill>
              </a:rPr>
              <a:t>)</a:t>
            </a:r>
          </a:p>
          <a:p>
            <a:endParaRPr lang="en-US" dirty="0" smtClean="0"/>
          </a:p>
          <a:p>
            <a:pPr marL="347663" indent="-347663">
              <a:buFont typeface="Arial" panose="020B0604020202020204" pitchFamily="34" charset="0"/>
              <a:buChar char="•"/>
            </a:pPr>
            <a:r>
              <a:rPr lang="en-US" dirty="0" smtClean="0">
                <a:solidFill>
                  <a:srgbClr val="002060"/>
                </a:solidFill>
              </a:rPr>
              <a:t>Modified dataset after adding new features</a:t>
            </a:r>
          </a:p>
          <a:p>
            <a:pPr marL="347663" indent="-347663">
              <a:buFont typeface="Arial" panose="020B0604020202020204" pitchFamily="34" charset="0"/>
              <a:buChar char="•"/>
            </a:pPr>
            <a:endParaRPr lang="en-US" dirty="0">
              <a:solidFill>
                <a:srgbClr val="002060"/>
              </a:solidFill>
            </a:endParaRPr>
          </a:p>
          <a:p>
            <a:pPr marL="347663" indent="-347663">
              <a:buFont typeface="Arial" panose="020B0604020202020204" pitchFamily="34" charset="0"/>
              <a:buChar char="•"/>
            </a:pPr>
            <a:endParaRPr lang="en-US" dirty="0" smtClean="0">
              <a:solidFill>
                <a:srgbClr val="002060"/>
              </a:solidFill>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792677726"/>
              </p:ext>
            </p:extLst>
          </p:nvPr>
        </p:nvGraphicFramePr>
        <p:xfrm>
          <a:off x="5562600" y="2324101"/>
          <a:ext cx="812800" cy="685800"/>
        </p:xfrm>
        <a:graphic>
          <a:graphicData uri="http://schemas.openxmlformats.org/presentationml/2006/ole">
            <mc:AlternateContent xmlns:mc="http://schemas.openxmlformats.org/markup-compatibility/2006">
              <mc:Choice xmlns:v="urn:schemas-microsoft-com:vml" Requires="v">
                <p:oleObj spid="_x0000_s2053" name="Macro-Enabled Worksheet" showAsIcon="1" r:id="rId5" imgW="914400" imgH="771480" progId="Excel.SheetMacroEnabled.12">
                  <p:embed/>
                </p:oleObj>
              </mc:Choice>
              <mc:Fallback>
                <p:oleObj name="Macro-Enabled Worksheet" showAsIcon="1" r:id="rId5" imgW="914400" imgH="771480" progId="Excel.SheetMacroEnabled.12">
                  <p:embed/>
                  <p:pic>
                    <p:nvPicPr>
                      <p:cNvPr id="0" name=""/>
                      <p:cNvPicPr/>
                      <p:nvPr/>
                    </p:nvPicPr>
                    <p:blipFill>
                      <a:blip r:embed="rId6"/>
                      <a:stretch>
                        <a:fillRect/>
                      </a:stretch>
                    </p:blipFill>
                    <p:spPr>
                      <a:xfrm>
                        <a:off x="5562600" y="2324101"/>
                        <a:ext cx="812800" cy="685800"/>
                      </a:xfrm>
                      <a:prstGeom prst="rect">
                        <a:avLst/>
                      </a:prstGeom>
                    </p:spPr>
                  </p:pic>
                </p:oleObj>
              </mc:Fallback>
            </mc:AlternateContent>
          </a:graphicData>
        </a:graphic>
      </p:graphicFrame>
    </p:spTree>
    <p:extLst>
      <p:ext uri="{BB962C8B-B14F-4D97-AF65-F5344CB8AC3E}">
        <p14:creationId xmlns:p14="http://schemas.microsoft.com/office/powerpoint/2010/main" val="944672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381000" y="823020"/>
            <a:ext cx="8382000" cy="1169551"/>
          </a:xfrm>
          <a:prstGeom prst="rect">
            <a:avLst/>
          </a:prstGeom>
          <a:noFill/>
        </p:spPr>
        <p:txBody>
          <a:bodyPr wrap="square" rtlCol="0">
            <a:spAutoFit/>
          </a:bodyPr>
          <a:lstStyle/>
          <a:p>
            <a:pPr marL="285750" indent="-285750">
              <a:buFont typeface="Arial" panose="020B0604020202020204" pitchFamily="34" charset="0"/>
              <a:buChar char="•"/>
            </a:pPr>
            <a:r>
              <a:rPr lang="en-US" sz="1400" dirty="0" smtClean="0"/>
              <a:t>Various machine learning models are used to study costumer churn data. </a:t>
            </a:r>
          </a:p>
          <a:p>
            <a:pPr marL="285750" indent="-285750">
              <a:buFont typeface="Arial" panose="020B0604020202020204" pitchFamily="34" charset="0"/>
              <a:buChar char="•"/>
            </a:pPr>
            <a:r>
              <a:rPr lang="en-US" sz="1400" dirty="0" smtClean="0"/>
              <a:t>Logistic regression is used to do detail study because: a) easy </a:t>
            </a:r>
            <a:r>
              <a:rPr lang="en-US" sz="1400" dirty="0"/>
              <a:t>to get the whole CAP </a:t>
            </a:r>
            <a:r>
              <a:rPr lang="en-US" sz="1400" dirty="0" smtClean="0"/>
              <a:t>curve, b) can provides clear insights on what are key factors for churn; </a:t>
            </a:r>
          </a:p>
          <a:p>
            <a:pPr marL="285750" indent="-285750">
              <a:buFont typeface="Arial" panose="020B0604020202020204" pitchFamily="34" charset="0"/>
              <a:buChar char="•"/>
            </a:pPr>
            <a:r>
              <a:rPr lang="en-US" sz="1400" dirty="0" smtClean="0"/>
              <a:t>Careful feature engineering is a key for success in this project</a:t>
            </a:r>
          </a:p>
          <a:p>
            <a:pPr marL="285750" indent="-285750">
              <a:buFont typeface="Arial" panose="020B0604020202020204" pitchFamily="34" charset="0"/>
              <a:buChar char="•"/>
            </a:pPr>
            <a:r>
              <a:rPr lang="en-US" sz="1400" dirty="0" smtClean="0"/>
              <a:t>Findings and recommendations are summarized below: </a:t>
            </a:r>
            <a:endParaRPr lang="en-US" sz="1400" dirty="0"/>
          </a:p>
        </p:txBody>
      </p:sp>
      <p:sp>
        <p:nvSpPr>
          <p:cNvPr id="2" name="Title 1"/>
          <p:cNvSpPr>
            <a:spLocks noGrp="1"/>
          </p:cNvSpPr>
          <p:nvPr>
            <p:ph type="title"/>
          </p:nvPr>
        </p:nvSpPr>
        <p:spPr>
          <a:xfrm>
            <a:off x="457200" y="127000"/>
            <a:ext cx="8229600" cy="787135"/>
          </a:xfrm>
        </p:spPr>
        <p:txBody>
          <a:bodyPr>
            <a:normAutofit/>
          </a:bodyPr>
          <a:lstStyle/>
          <a:p>
            <a:pPr marL="0" indent="0" algn="l">
              <a:buNone/>
            </a:pPr>
            <a:r>
              <a:rPr lang="en-US" sz="3600" dirty="0" smtClean="0"/>
              <a:t>Executive Summary</a:t>
            </a:r>
            <a:endParaRPr lang="en-US" sz="3600" dirty="0"/>
          </a:p>
        </p:txBody>
      </p:sp>
      <p:graphicFrame>
        <p:nvGraphicFramePr>
          <p:cNvPr id="3" name="Table 2"/>
          <p:cNvGraphicFramePr>
            <a:graphicFrameLocks noGrp="1"/>
          </p:cNvGraphicFramePr>
          <p:nvPr>
            <p:extLst>
              <p:ext uri="{D42A27DB-BD31-4B8C-83A1-F6EECF244321}">
                <p14:modId xmlns:p14="http://schemas.microsoft.com/office/powerpoint/2010/main" val="3249820272"/>
              </p:ext>
            </p:extLst>
          </p:nvPr>
        </p:nvGraphicFramePr>
        <p:xfrm>
          <a:off x="762000" y="2104132"/>
          <a:ext cx="7696200" cy="3344168"/>
        </p:xfrm>
        <a:graphic>
          <a:graphicData uri="http://schemas.openxmlformats.org/drawingml/2006/table">
            <a:tbl>
              <a:tblPr firstRow="1" bandRow="1">
                <a:tableStyleId>{5C22544A-7EE6-4342-B048-85BDC9FD1C3A}</a:tableStyleId>
              </a:tblPr>
              <a:tblGrid>
                <a:gridCol w="1282700"/>
                <a:gridCol w="3848100"/>
                <a:gridCol w="2565400"/>
              </a:tblGrid>
              <a:tr h="279400">
                <a:tc>
                  <a:txBody>
                    <a:bodyPr/>
                    <a:lstStyle/>
                    <a:p>
                      <a:r>
                        <a:rPr lang="en-US" sz="1300" dirty="0" smtClean="0"/>
                        <a:t>Area</a:t>
                      </a:r>
                      <a:endParaRPr lang="en-US" sz="1300" dirty="0"/>
                    </a:p>
                  </a:txBody>
                  <a:tcPr marT="38100" marB="38100"/>
                </a:tc>
                <a:tc>
                  <a:txBody>
                    <a:bodyPr/>
                    <a:lstStyle/>
                    <a:p>
                      <a:r>
                        <a:rPr lang="en-US" sz="1300" dirty="0" smtClean="0"/>
                        <a:t>Finding</a:t>
                      </a:r>
                      <a:endParaRPr lang="en-US" sz="1300" dirty="0"/>
                    </a:p>
                  </a:txBody>
                  <a:tcPr marT="38100" marB="38100"/>
                </a:tc>
                <a:tc>
                  <a:txBody>
                    <a:bodyPr/>
                    <a:lstStyle/>
                    <a:p>
                      <a:r>
                        <a:rPr lang="en-US" sz="1300" dirty="0" smtClean="0"/>
                        <a:t>Action</a:t>
                      </a:r>
                      <a:endParaRPr lang="en-US" sz="1300" dirty="0"/>
                    </a:p>
                  </a:txBody>
                  <a:tcPr marT="38100" marB="38100"/>
                </a:tc>
              </a:tr>
              <a:tr h="232792">
                <a:tc>
                  <a:txBody>
                    <a:bodyPr/>
                    <a:lstStyle/>
                    <a:p>
                      <a:r>
                        <a:rPr lang="en-US" sz="900" b="0" dirty="0" smtClean="0"/>
                        <a:t>Months In Service </a:t>
                      </a:r>
                      <a:endParaRPr lang="en-US" sz="900" b="0" dirty="0"/>
                    </a:p>
                  </a:txBody>
                  <a:tcPr marT="38100" marB="38100" anchor="ctr"/>
                </a:tc>
                <a:tc>
                  <a:txBody>
                    <a:bodyPr/>
                    <a:lstStyle/>
                    <a:p>
                      <a:pPr marL="171450" indent="-171450">
                        <a:buFont typeface="Arial" panose="020B0604020202020204" pitchFamily="34" charset="0"/>
                        <a:buChar char="•"/>
                      </a:pPr>
                      <a:r>
                        <a:rPr lang="en-US" sz="900" dirty="0" smtClean="0"/>
                        <a:t>Customers in 12-17 months</a:t>
                      </a:r>
                      <a:r>
                        <a:rPr lang="en-US" sz="900" baseline="0" dirty="0" smtClean="0"/>
                        <a:t> in</a:t>
                      </a:r>
                      <a:r>
                        <a:rPr lang="en-US" sz="900" dirty="0" smtClean="0"/>
                        <a:t> highest risk to churn.</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special attention &amp; efforts to retain </a:t>
                      </a:r>
                      <a:endParaRPr lang="en-US" sz="900" dirty="0"/>
                    </a:p>
                  </a:txBody>
                  <a:tcPr marT="38100" marB="38100" anchor="ctr"/>
                </a:tc>
              </a:tr>
              <a:tr h="232792">
                <a:tc>
                  <a:txBody>
                    <a:bodyPr/>
                    <a:lstStyle/>
                    <a:p>
                      <a:r>
                        <a:rPr lang="en-US" sz="900" dirty="0" smtClean="0"/>
                        <a:t>Equipment</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Customers with old handset are easier to churn</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give incentives for upgrading</a:t>
                      </a:r>
                      <a:r>
                        <a:rPr lang="en-US" sz="900" baseline="0" dirty="0" smtClean="0"/>
                        <a:t> </a:t>
                      </a:r>
                      <a:endParaRPr lang="en-US" sz="900" dirty="0"/>
                    </a:p>
                  </a:txBody>
                  <a:tcPr marT="38100" marB="38100" anchor="ctr"/>
                </a:tc>
              </a:tr>
              <a:tr h="355600">
                <a:tc>
                  <a:txBody>
                    <a:bodyPr/>
                    <a:lstStyle/>
                    <a:p>
                      <a:r>
                        <a:rPr lang="en-US" sz="900" dirty="0" smtClean="0"/>
                        <a:t>City</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MIA, FLN and BOS</a:t>
                      </a:r>
                      <a:r>
                        <a:rPr lang="en-US" sz="900" baseline="0" dirty="0" smtClean="0"/>
                        <a:t> </a:t>
                      </a:r>
                      <a:r>
                        <a:rPr lang="en-US" sz="900" dirty="0" smtClean="0"/>
                        <a:t>have higher and APC has lower than average churn risk</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Follow up</a:t>
                      </a:r>
                      <a:endParaRPr lang="en-US" sz="900" dirty="0"/>
                    </a:p>
                  </a:txBody>
                  <a:tcPr marT="38100" marB="38100" anchor="ctr"/>
                </a:tc>
              </a:tr>
              <a:tr h="355600">
                <a:tc>
                  <a:txBody>
                    <a:bodyPr/>
                    <a:lstStyle/>
                    <a:p>
                      <a:r>
                        <a:rPr lang="en-US" sz="900" dirty="0" smtClean="0"/>
                        <a:t>Customer Service</a:t>
                      </a:r>
                    </a:p>
                    <a:p>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Customers received</a:t>
                      </a:r>
                      <a:r>
                        <a:rPr lang="en-US" sz="900" baseline="0" dirty="0" smtClean="0"/>
                        <a:t> </a:t>
                      </a:r>
                      <a:r>
                        <a:rPr lang="en-US" sz="900" dirty="0" smtClean="0"/>
                        <a:t>retention call have higher churn risk. </a:t>
                      </a:r>
                    </a:p>
                    <a:p>
                      <a:pPr marL="171450" indent="-171450">
                        <a:buFont typeface="Arial" panose="020B0604020202020204" pitchFamily="34" charset="0"/>
                        <a:buChar char="•"/>
                      </a:pPr>
                      <a:r>
                        <a:rPr lang="en-US" sz="900" dirty="0" smtClean="0"/>
                        <a:t>Customer care call helps slightly . </a:t>
                      </a:r>
                      <a:endParaRPr lang="en-US" sz="900" dirty="0"/>
                    </a:p>
                  </a:txBody>
                  <a:tcPr marT="38100" marB="38100" anchor="ctr"/>
                </a:tc>
                <a:tc>
                  <a: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dirty="0" smtClean="0"/>
                        <a:t>A/B test study on</a:t>
                      </a:r>
                      <a:r>
                        <a:rPr lang="en-US" sz="900" baseline="0" dirty="0" smtClean="0"/>
                        <a:t> </a:t>
                      </a:r>
                      <a:r>
                        <a:rPr lang="en-US" sz="900" dirty="0" smtClean="0"/>
                        <a:t>effectiveness of retention efforts. </a:t>
                      </a:r>
                    </a:p>
                  </a:txBody>
                  <a:tcPr marT="38100" marB="38100" anchor="ctr"/>
                </a:tc>
              </a:tr>
              <a:tr h="355600">
                <a:tc>
                  <a:txBody>
                    <a:bodyPr/>
                    <a:lstStyle/>
                    <a:p>
                      <a:r>
                        <a:rPr lang="en-US" sz="900" dirty="0" smtClean="0"/>
                        <a:t>Usage</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Increase minutes lead to lower churn risk, however, </a:t>
                      </a:r>
                    </a:p>
                    <a:p>
                      <a:pPr marL="171450" indent="-171450">
                        <a:buFont typeface="Arial" panose="020B0604020202020204" pitchFamily="34" charset="0"/>
                        <a:buChar char="•"/>
                      </a:pPr>
                      <a:r>
                        <a:rPr lang="en-US" sz="900" dirty="0" smtClean="0"/>
                        <a:t>Increase revenue correlated to higher churn risk. </a:t>
                      </a:r>
                    </a:p>
                  </a:txBody>
                  <a:tcPr marT="38100" marB="38100" anchor="ctr"/>
                </a:tc>
                <a:tc>
                  <a:txBody>
                    <a:bodyPr/>
                    <a:lstStyle/>
                    <a:p>
                      <a:pPr marL="171450" indent="-171450">
                        <a:buFont typeface="Arial" panose="020B0604020202020204" pitchFamily="34" charset="0"/>
                        <a:buChar char="•"/>
                      </a:pPr>
                      <a:r>
                        <a:rPr lang="en-US" sz="900" dirty="0" smtClean="0"/>
                        <a:t>Follow up study for future product and pricing strategy</a:t>
                      </a:r>
                      <a:endParaRPr lang="en-US" sz="900" dirty="0"/>
                    </a:p>
                  </a:txBody>
                  <a:tcPr marT="38100" marB="38100" anchor="ctr"/>
                </a:tc>
              </a:tr>
              <a:tr h="232792">
                <a:tc>
                  <a:txBody>
                    <a:bodyPr/>
                    <a:lstStyle/>
                    <a:p>
                      <a:r>
                        <a:rPr lang="en-US" sz="900" dirty="0" err="1" smtClean="0"/>
                        <a:t>PrizmCode</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Suburban has lower churn rate than others</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Study together with</a:t>
                      </a:r>
                      <a:r>
                        <a:rPr lang="en-US" sz="900" baseline="0" dirty="0" smtClean="0"/>
                        <a:t> above</a:t>
                      </a:r>
                      <a:endParaRPr lang="en-US" sz="900" dirty="0"/>
                    </a:p>
                  </a:txBody>
                  <a:tcPr marT="38100" marB="38100" anchor="ctr"/>
                </a:tc>
              </a:tr>
              <a:tr h="232792">
                <a:tc>
                  <a:txBody>
                    <a:bodyPr/>
                    <a:lstStyle/>
                    <a:p>
                      <a:r>
                        <a:rPr lang="en-US" sz="900" dirty="0" smtClean="0"/>
                        <a:t>Experience</a:t>
                      </a:r>
                    </a:p>
                  </a:txBody>
                  <a:tcPr marT="38100" marB="38100" anchor="ctr"/>
                </a:tc>
                <a:tc>
                  <a:txBody>
                    <a:bodyPr/>
                    <a:lstStyle/>
                    <a:p>
                      <a:pPr marL="171450" indent="-171450">
                        <a:buFont typeface="Arial" panose="020B0604020202020204" pitchFamily="34" charset="0"/>
                        <a:buChar char="•"/>
                      </a:pPr>
                      <a:r>
                        <a:rPr lang="en-US" sz="900" dirty="0" smtClean="0"/>
                        <a:t>Dropped and blocked calls lead to higher churn.</a:t>
                      </a:r>
                      <a:endParaRPr lang="en-US" sz="900" dirty="0"/>
                    </a:p>
                  </a:txBody>
                  <a:tcPr marT="38100" marB="38100" anchor="ctr"/>
                </a:tc>
                <a:tc>
                  <a:txBody>
                    <a:bodyPr/>
                    <a:lstStyle/>
                    <a:p>
                      <a:endParaRPr lang="en-US" sz="900" dirty="0"/>
                    </a:p>
                  </a:txBody>
                  <a:tcPr marT="38100" marB="38100" anchor="ctr"/>
                </a:tc>
              </a:tr>
              <a:tr h="495300">
                <a:tc>
                  <a:txBody>
                    <a:bodyPr/>
                    <a:lstStyle/>
                    <a:p>
                      <a:r>
                        <a:rPr lang="en-US" sz="900" dirty="0" smtClean="0"/>
                        <a:t>Demographics</a:t>
                      </a:r>
                    </a:p>
                    <a:p>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Family with children have higher possibility to churn. </a:t>
                      </a:r>
                    </a:p>
                    <a:p>
                      <a:pPr marL="171450" indent="-171450">
                        <a:buFont typeface="Arial" panose="020B0604020202020204" pitchFamily="34" charset="0"/>
                        <a:buChar char="•"/>
                      </a:pPr>
                      <a:r>
                        <a:rPr lang="en-US" sz="900" dirty="0" smtClean="0"/>
                        <a:t>Married also have higher possibility to churn.</a:t>
                      </a:r>
                    </a:p>
                    <a:p>
                      <a:pPr marL="171450" indent="-171450">
                        <a:buFont typeface="Arial" panose="020B0604020202020204" pitchFamily="34" charset="0"/>
                        <a:buChar char="•"/>
                      </a:pPr>
                      <a:r>
                        <a:rPr lang="en-US" sz="900" dirty="0" smtClean="0"/>
                        <a:t>Older customers are less likely to churn. </a:t>
                      </a:r>
                      <a:endParaRPr lang="en-US" sz="900" dirty="0"/>
                    </a:p>
                  </a:txBody>
                  <a:tcPr marT="38100" marB="38100" anchor="ctr"/>
                </a:tc>
                <a:tc>
                  <a:txBody>
                    <a:bodyPr/>
                    <a:lstStyle/>
                    <a:p>
                      <a:endParaRPr lang="en-US" sz="900" dirty="0"/>
                    </a:p>
                  </a:txBody>
                  <a:tcPr marT="38100" marB="38100" anchor="ctr"/>
                </a:tc>
              </a:tr>
              <a:tr h="355600">
                <a:tc>
                  <a:txBody>
                    <a:bodyPr/>
                    <a:lstStyle/>
                    <a:p>
                      <a:r>
                        <a:rPr lang="en-US" sz="900" dirty="0" smtClean="0"/>
                        <a:t>Financial Status</a:t>
                      </a:r>
                      <a:endParaRPr lang="en-US" sz="900" dirty="0"/>
                    </a:p>
                  </a:txBody>
                  <a:tcPr marT="38100" marB="38100" anchor="ctr"/>
                </a:tc>
                <a:tc>
                  <a:txBody>
                    <a:bodyPr/>
                    <a:lstStyle/>
                    <a:p>
                      <a:pPr marL="171450" indent="-171450">
                        <a:buFont typeface="Arial" panose="020B0604020202020204" pitchFamily="34" charset="0"/>
                        <a:buChar char="•"/>
                      </a:pPr>
                      <a:r>
                        <a:rPr lang="en-US" sz="900" dirty="0" smtClean="0"/>
                        <a:t>higher income &amp; higher credit rating, less likely to churn.</a:t>
                      </a:r>
                    </a:p>
                    <a:p>
                      <a:pPr marL="171450" indent="-171450">
                        <a:buFont typeface="Arial" panose="020B0604020202020204" pitchFamily="34" charset="0"/>
                        <a:buChar char="•"/>
                      </a:pPr>
                      <a:r>
                        <a:rPr lang="en-US" sz="900" dirty="0" smtClean="0"/>
                        <a:t>Customers responded to mail offers have</a:t>
                      </a:r>
                      <a:r>
                        <a:rPr lang="en-US" sz="900" baseline="0" dirty="0" smtClean="0"/>
                        <a:t> lower</a:t>
                      </a:r>
                      <a:r>
                        <a:rPr lang="en-US" sz="900" dirty="0" smtClean="0"/>
                        <a:t> risk.</a:t>
                      </a:r>
                    </a:p>
                  </a:txBody>
                  <a:tcPr marT="38100" marB="38100" anchor="ctr"/>
                </a:tc>
                <a:tc>
                  <a:txBody>
                    <a:bodyPr/>
                    <a:lstStyle/>
                    <a:p>
                      <a:endParaRPr lang="en-US" sz="900" dirty="0"/>
                    </a:p>
                  </a:txBody>
                  <a:tcPr marT="38100" marB="38100" anchor="ctr"/>
                </a:tc>
              </a:tr>
              <a:tr h="215900">
                <a:tc>
                  <a:txBody>
                    <a:bodyPr/>
                    <a:lstStyle/>
                    <a:p>
                      <a:r>
                        <a:rPr lang="en-US" sz="900" dirty="0" smtClean="0"/>
                        <a:t>Occupation</a:t>
                      </a:r>
                    </a:p>
                  </a:txBody>
                  <a:tcPr marT="38100" marB="38100" anchor="ctr"/>
                </a:tc>
                <a:tc>
                  <a:txBody>
                    <a:bodyPr/>
                    <a:lstStyle/>
                    <a:p>
                      <a:pPr marL="171450" indent="-171450">
                        <a:buFont typeface="Arial" panose="020B0604020202020204" pitchFamily="34" charset="0"/>
                        <a:buChar char="•"/>
                      </a:pPr>
                      <a:r>
                        <a:rPr lang="en-US" sz="900" dirty="0" smtClean="0"/>
                        <a:t>No clear impact</a:t>
                      </a:r>
                      <a:endParaRPr lang="en-US" sz="900" dirty="0"/>
                    </a:p>
                  </a:txBody>
                  <a:tcPr marT="38100" marB="38100" anchor="ctr"/>
                </a:tc>
                <a:tc>
                  <a:txBody>
                    <a:bodyPr/>
                    <a:lstStyle/>
                    <a:p>
                      <a:endParaRPr lang="en-US" sz="900" dirty="0"/>
                    </a:p>
                  </a:txBody>
                  <a:tcPr marT="38100" marB="38100" anchor="ctr"/>
                </a:tc>
              </a:tr>
            </a:tbl>
          </a:graphicData>
        </a:graphic>
      </p:graphicFrame>
    </p:spTree>
    <p:extLst>
      <p:ext uri="{BB962C8B-B14F-4D97-AF65-F5344CB8AC3E}">
        <p14:creationId xmlns:p14="http://schemas.microsoft.com/office/powerpoint/2010/main" val="36329671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7000"/>
            <a:ext cx="8229600" cy="787135"/>
          </a:xfrm>
        </p:spPr>
        <p:txBody>
          <a:bodyPr>
            <a:normAutofit/>
          </a:bodyPr>
          <a:lstStyle/>
          <a:p>
            <a:pPr marL="0" indent="0" algn="l">
              <a:buNone/>
            </a:pPr>
            <a:r>
              <a:rPr lang="en-US" sz="3600" dirty="0" smtClean="0"/>
              <a:t>Outline</a:t>
            </a:r>
            <a:endParaRPr lang="en-US" sz="3600" dirty="0"/>
          </a:p>
        </p:txBody>
      </p:sp>
      <p:sp>
        <p:nvSpPr>
          <p:cNvPr id="3" name="TextBox 2"/>
          <p:cNvSpPr txBox="1"/>
          <p:nvPr/>
        </p:nvSpPr>
        <p:spPr>
          <a:xfrm>
            <a:off x="1600200" y="1333500"/>
            <a:ext cx="5421677" cy="2794483"/>
          </a:xfrm>
          <a:prstGeom prst="rect">
            <a:avLst/>
          </a:prstGeom>
          <a:noFill/>
        </p:spPr>
        <p:txBody>
          <a:bodyPr wrap="none" rtlCol="0">
            <a:spAutoFit/>
          </a:bodyPr>
          <a:lstStyle/>
          <a:p>
            <a:pPr marL="457200" indent="-457200">
              <a:lnSpc>
                <a:spcPct val="150000"/>
              </a:lnSpc>
              <a:buFont typeface="Arial" panose="020B0604020202020204" pitchFamily="34" charset="0"/>
              <a:buChar char="•"/>
            </a:pPr>
            <a:r>
              <a:rPr lang="en-US" sz="2400" dirty="0" smtClean="0"/>
              <a:t>Problem statement</a:t>
            </a:r>
          </a:p>
          <a:p>
            <a:pPr marL="457200" indent="-457200">
              <a:lnSpc>
                <a:spcPct val="150000"/>
              </a:lnSpc>
              <a:buFont typeface="Arial" panose="020B0604020202020204" pitchFamily="34" charset="0"/>
              <a:buChar char="•"/>
            </a:pPr>
            <a:r>
              <a:rPr lang="en-US" sz="2400" dirty="0" smtClean="0"/>
              <a:t>Data cleaning</a:t>
            </a:r>
            <a:r>
              <a:rPr lang="en-US" sz="2400" dirty="0"/>
              <a:t>, </a:t>
            </a:r>
            <a:r>
              <a:rPr lang="en-US" sz="2400" dirty="0" smtClean="0"/>
              <a:t>visualizing and EDA</a:t>
            </a:r>
            <a:endParaRPr lang="en-US" sz="2400" dirty="0"/>
          </a:p>
          <a:p>
            <a:pPr marL="457200" indent="-457200">
              <a:lnSpc>
                <a:spcPct val="150000"/>
              </a:lnSpc>
              <a:buFont typeface="Arial" panose="020B0604020202020204" pitchFamily="34" charset="0"/>
              <a:buChar char="•"/>
            </a:pPr>
            <a:r>
              <a:rPr lang="en-US" sz="2400" dirty="0" smtClean="0"/>
              <a:t>Feature engineering</a:t>
            </a:r>
          </a:p>
          <a:p>
            <a:pPr marL="457200" indent="-457200">
              <a:lnSpc>
                <a:spcPct val="150000"/>
              </a:lnSpc>
              <a:buFont typeface="Arial" panose="020B0604020202020204" pitchFamily="34" charset="0"/>
              <a:buChar char="•"/>
            </a:pPr>
            <a:r>
              <a:rPr lang="en-US" sz="2400" dirty="0" smtClean="0"/>
              <a:t>Model </a:t>
            </a:r>
            <a:r>
              <a:rPr lang="en-US" sz="2400" dirty="0"/>
              <a:t>exploration and evaluation</a:t>
            </a:r>
          </a:p>
          <a:p>
            <a:pPr marL="457200" indent="-457200">
              <a:lnSpc>
                <a:spcPct val="150000"/>
              </a:lnSpc>
              <a:buFont typeface="Arial" panose="020B0604020202020204" pitchFamily="34" charset="0"/>
              <a:buChar char="•"/>
            </a:pPr>
            <a:r>
              <a:rPr lang="en-US" sz="2400" dirty="0" smtClean="0"/>
              <a:t>Discoveries and recommendations </a:t>
            </a:r>
            <a:endParaRPr lang="en-US" sz="2400" dirty="0"/>
          </a:p>
        </p:txBody>
      </p:sp>
    </p:spTree>
    <p:extLst>
      <p:ext uri="{BB962C8B-B14F-4D97-AF65-F5344CB8AC3E}">
        <p14:creationId xmlns:p14="http://schemas.microsoft.com/office/powerpoint/2010/main" val="15337955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7000"/>
            <a:ext cx="8229600" cy="787135"/>
          </a:xfrm>
        </p:spPr>
        <p:txBody>
          <a:bodyPr>
            <a:normAutofit/>
          </a:bodyPr>
          <a:lstStyle/>
          <a:p>
            <a:pPr marL="0" indent="0" algn="l">
              <a:buNone/>
            </a:pPr>
            <a:r>
              <a:rPr lang="en-US" sz="3600" dirty="0" smtClean="0">
                <a:solidFill>
                  <a:srgbClr val="002060"/>
                </a:solidFill>
              </a:rPr>
              <a:t>Introduction</a:t>
            </a:r>
            <a:endParaRPr lang="en-US" sz="3600" dirty="0">
              <a:solidFill>
                <a:srgbClr val="002060"/>
              </a:solidFill>
            </a:endParaRPr>
          </a:p>
        </p:txBody>
      </p:sp>
      <p:sp>
        <p:nvSpPr>
          <p:cNvPr id="3" name="TextBox 2"/>
          <p:cNvSpPr txBox="1"/>
          <p:nvPr/>
        </p:nvSpPr>
        <p:spPr>
          <a:xfrm>
            <a:off x="533402" y="1373981"/>
            <a:ext cx="8000999" cy="3693319"/>
          </a:xfrm>
          <a:prstGeom prst="rect">
            <a:avLst/>
          </a:prstGeom>
          <a:noFill/>
        </p:spPr>
        <p:txBody>
          <a:bodyPr wrap="square" rtlCol="0">
            <a:spAutoFit/>
          </a:bodyPr>
          <a:lstStyle/>
          <a:p>
            <a:r>
              <a:rPr lang="en-US" sz="2400" dirty="0" smtClean="0">
                <a:solidFill>
                  <a:srgbClr val="002060"/>
                </a:solidFill>
              </a:rPr>
              <a:t>Nowadays</a:t>
            </a:r>
            <a:r>
              <a:rPr lang="en-US" sz="2400" dirty="0">
                <a:solidFill>
                  <a:srgbClr val="002060"/>
                </a:solidFill>
              </a:rPr>
              <a:t>, telecom industry faces fierce </a:t>
            </a:r>
            <a:r>
              <a:rPr lang="en-US" sz="2400" dirty="0" smtClean="0">
                <a:solidFill>
                  <a:srgbClr val="002060"/>
                </a:solidFill>
              </a:rPr>
              <a:t>competition </a:t>
            </a:r>
            <a:r>
              <a:rPr lang="en-US" sz="2400" dirty="0">
                <a:solidFill>
                  <a:srgbClr val="002060"/>
                </a:solidFill>
              </a:rPr>
              <a:t>in satisfying its customers. The role of churn </a:t>
            </a:r>
            <a:r>
              <a:rPr lang="en-US" sz="2400" dirty="0" smtClean="0">
                <a:solidFill>
                  <a:srgbClr val="002060"/>
                </a:solidFill>
              </a:rPr>
              <a:t>prediction </a:t>
            </a:r>
            <a:r>
              <a:rPr lang="en-US" sz="2400" dirty="0">
                <a:solidFill>
                  <a:srgbClr val="002060"/>
                </a:solidFill>
              </a:rPr>
              <a:t>is not only restricted to accurately predict churners but also to interpret customer churn behavior</a:t>
            </a:r>
            <a:r>
              <a:rPr lang="en-US" sz="2400" dirty="0" smtClean="0">
                <a:solidFill>
                  <a:srgbClr val="002060"/>
                </a:solidFill>
              </a:rPr>
              <a:t>.</a:t>
            </a:r>
          </a:p>
          <a:p>
            <a:endParaRPr lang="en-US" sz="2400" dirty="0">
              <a:solidFill>
                <a:srgbClr val="002060"/>
              </a:solidFill>
            </a:endParaRPr>
          </a:p>
          <a:p>
            <a:r>
              <a:rPr lang="en-US" sz="2400" dirty="0">
                <a:solidFill>
                  <a:srgbClr val="002060"/>
                </a:solidFill>
              </a:rPr>
              <a:t>The objectives </a:t>
            </a:r>
            <a:r>
              <a:rPr lang="en-US" sz="2400" dirty="0" smtClean="0">
                <a:solidFill>
                  <a:srgbClr val="002060"/>
                </a:solidFill>
              </a:rPr>
              <a:t>of this project is how </a:t>
            </a:r>
            <a:r>
              <a:rPr lang="en-US" sz="2400" dirty="0">
                <a:solidFill>
                  <a:srgbClr val="002060"/>
                </a:solidFill>
              </a:rPr>
              <a:t>to use machine learning </a:t>
            </a:r>
            <a:r>
              <a:rPr lang="en-US" sz="2400" dirty="0" smtClean="0">
                <a:solidFill>
                  <a:srgbClr val="002060"/>
                </a:solidFill>
              </a:rPr>
              <a:t>to predict and to find the root causes of churn. </a:t>
            </a:r>
            <a:endParaRPr lang="en-US" sz="2400" dirty="0">
              <a:solidFill>
                <a:srgbClr val="002060"/>
              </a:solidFill>
            </a:endParaRPr>
          </a:p>
          <a:p>
            <a:endParaRPr lang="en-US" sz="2400" dirty="0" smtClean="0">
              <a:solidFill>
                <a:srgbClr val="002060"/>
              </a:solidFill>
            </a:endParaRPr>
          </a:p>
          <a:p>
            <a:r>
              <a:rPr lang="en-US" sz="2400" dirty="0" smtClean="0">
                <a:solidFill>
                  <a:srgbClr val="002060"/>
                </a:solidFill>
              </a:rPr>
              <a:t>The dataset used is from </a:t>
            </a:r>
            <a:r>
              <a:rPr lang="en-US" sz="2400" dirty="0" err="1" smtClean="0">
                <a:solidFill>
                  <a:srgbClr val="002060"/>
                </a:solidFill>
              </a:rPr>
              <a:t>kaggle</a:t>
            </a:r>
            <a:r>
              <a:rPr lang="en-US" sz="2400" dirty="0" smtClean="0">
                <a:solidFill>
                  <a:srgbClr val="002060"/>
                </a:solidFill>
              </a:rPr>
              <a:t>. </a:t>
            </a:r>
            <a:r>
              <a:rPr lang="en-US" dirty="0" smtClean="0">
                <a:solidFill>
                  <a:srgbClr val="002060"/>
                </a:solidFill>
              </a:rPr>
              <a:t>(</a:t>
            </a:r>
            <a:r>
              <a:rPr lang="en-US" dirty="0" smtClean="0">
                <a:solidFill>
                  <a:srgbClr val="002060"/>
                </a:solidFill>
                <a:hlinkClick r:id="rId2"/>
              </a:rPr>
              <a:t>https</a:t>
            </a:r>
            <a:r>
              <a:rPr lang="en-US" dirty="0">
                <a:solidFill>
                  <a:srgbClr val="002060"/>
                </a:solidFill>
                <a:hlinkClick r:id="rId2"/>
              </a:rPr>
              <a:t>://</a:t>
            </a:r>
            <a:r>
              <a:rPr lang="en-US" dirty="0" smtClean="0">
                <a:solidFill>
                  <a:srgbClr val="002060"/>
                </a:solidFill>
                <a:hlinkClick r:id="rId2"/>
              </a:rPr>
              <a:t>www.kaggle.com/jpacse/datasets-for-churn-telecom</a:t>
            </a:r>
            <a:r>
              <a:rPr lang="en-US" dirty="0" smtClean="0">
                <a:solidFill>
                  <a:srgbClr val="002060"/>
                </a:solidFill>
              </a:rPr>
              <a:t>)</a:t>
            </a:r>
          </a:p>
        </p:txBody>
      </p:sp>
    </p:spTree>
    <p:extLst>
      <p:ext uri="{BB962C8B-B14F-4D97-AF65-F5344CB8AC3E}">
        <p14:creationId xmlns:p14="http://schemas.microsoft.com/office/powerpoint/2010/main" val="16229686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7000"/>
            <a:ext cx="8229600" cy="787135"/>
          </a:xfrm>
        </p:spPr>
        <p:txBody>
          <a:bodyPr>
            <a:normAutofit/>
          </a:bodyPr>
          <a:lstStyle/>
          <a:p>
            <a:pPr marL="0" indent="0" algn="l">
              <a:buNone/>
            </a:pPr>
            <a:r>
              <a:rPr lang="en-US" sz="3600" dirty="0">
                <a:solidFill>
                  <a:srgbClr val="002060"/>
                </a:solidFill>
              </a:rPr>
              <a:t>Data </a:t>
            </a:r>
            <a:r>
              <a:rPr lang="en-US" sz="3600" dirty="0" smtClean="0">
                <a:solidFill>
                  <a:srgbClr val="002060"/>
                </a:solidFill>
              </a:rPr>
              <a:t>Visualization and EDA</a:t>
            </a:r>
            <a:endParaRPr lang="en-US" sz="3600" dirty="0">
              <a:solidFill>
                <a:srgbClr val="002060"/>
              </a:solidFill>
            </a:endParaRPr>
          </a:p>
        </p:txBody>
      </p:sp>
      <p:sp>
        <p:nvSpPr>
          <p:cNvPr id="4" name="TextBox 3"/>
          <p:cNvSpPr txBox="1"/>
          <p:nvPr/>
        </p:nvSpPr>
        <p:spPr>
          <a:xfrm>
            <a:off x="533400" y="1181100"/>
            <a:ext cx="8001000" cy="3493264"/>
          </a:xfrm>
          <a:prstGeom prst="rect">
            <a:avLst/>
          </a:prstGeom>
          <a:noFill/>
        </p:spPr>
        <p:txBody>
          <a:bodyPr wrap="square" rtlCol="0">
            <a:spAutoFit/>
          </a:bodyPr>
          <a:lstStyle/>
          <a:p>
            <a:pPr>
              <a:spcBef>
                <a:spcPts val="600"/>
              </a:spcBef>
            </a:pPr>
            <a:r>
              <a:rPr lang="en-US" dirty="0" smtClean="0">
                <a:solidFill>
                  <a:srgbClr val="002060"/>
                </a:solidFill>
              </a:rPr>
              <a:t>In this project, as the size of the training data set is manageable, data visualization, data exploratory analysis and some feature engineering tasks can be done conveniently with Excel. Following have been done:</a:t>
            </a:r>
          </a:p>
          <a:p>
            <a:pPr marL="347663" indent="-347663">
              <a:spcBef>
                <a:spcPts val="600"/>
              </a:spcBef>
              <a:buFont typeface="+mj-lt"/>
              <a:buAutoNum type="arabicPeriod"/>
            </a:pPr>
            <a:r>
              <a:rPr lang="en-US" dirty="0" smtClean="0">
                <a:solidFill>
                  <a:srgbClr val="002060"/>
                </a:solidFill>
              </a:rPr>
              <a:t>Data visualization and explore:</a:t>
            </a:r>
          </a:p>
          <a:p>
            <a:pPr marL="739775" lvl="1" indent="-282575">
              <a:buFont typeface="Arial" panose="020B0604020202020204" pitchFamily="34" charset="0"/>
              <a:buChar char="•"/>
            </a:pPr>
            <a:r>
              <a:rPr lang="en-US" sz="1400" dirty="0" smtClean="0">
                <a:solidFill>
                  <a:srgbClr val="002060"/>
                </a:solidFill>
              </a:rPr>
              <a:t>Data range and distribution</a:t>
            </a:r>
          </a:p>
          <a:p>
            <a:pPr marL="739775" lvl="1" indent="-282575">
              <a:buFont typeface="Arial" panose="020B0604020202020204" pitchFamily="34" charset="0"/>
              <a:buChar char="•"/>
            </a:pPr>
            <a:r>
              <a:rPr lang="en-US" sz="1400" dirty="0" smtClean="0">
                <a:solidFill>
                  <a:srgbClr val="002060"/>
                </a:solidFill>
              </a:rPr>
              <a:t>Correlations among variables</a:t>
            </a:r>
          </a:p>
          <a:p>
            <a:pPr marL="739775" lvl="1" indent="-282575">
              <a:buFont typeface="Arial" panose="020B0604020202020204" pitchFamily="34" charset="0"/>
              <a:buChar char="•"/>
            </a:pPr>
            <a:r>
              <a:rPr lang="en-US" sz="1400" dirty="0" smtClean="0">
                <a:solidFill>
                  <a:srgbClr val="002060"/>
                </a:solidFill>
              </a:rPr>
              <a:t>Missing or wrong data, outlines, etc.</a:t>
            </a:r>
          </a:p>
          <a:p>
            <a:pPr marL="342900" indent="-342900">
              <a:spcBef>
                <a:spcPts val="600"/>
              </a:spcBef>
              <a:buFont typeface="+mj-lt"/>
              <a:buAutoNum type="arabicPeriod"/>
            </a:pPr>
            <a:r>
              <a:rPr lang="en-US" dirty="0">
                <a:solidFill>
                  <a:srgbClr val="002060"/>
                </a:solidFill>
              </a:rPr>
              <a:t>Examine each feature and </a:t>
            </a:r>
            <a:r>
              <a:rPr lang="en-US" dirty="0" smtClean="0">
                <a:solidFill>
                  <a:srgbClr val="002060"/>
                </a:solidFill>
              </a:rPr>
              <a:t>decide if it is numerical or categorical</a:t>
            </a:r>
            <a:endParaRPr lang="en-US" sz="2400" dirty="0" smtClean="0">
              <a:solidFill>
                <a:srgbClr val="002060"/>
              </a:solidFill>
            </a:endParaRPr>
          </a:p>
          <a:p>
            <a:pPr marL="739775" lvl="1" indent="-282575">
              <a:buFont typeface="Arial" panose="020B0604020202020204" pitchFamily="34" charset="0"/>
              <a:buChar char="•"/>
            </a:pPr>
            <a:r>
              <a:rPr lang="en-US" sz="1400" dirty="0" smtClean="0">
                <a:solidFill>
                  <a:srgbClr val="002060"/>
                </a:solidFill>
              </a:rPr>
              <a:t>Income level, handset price, … are numerical, even though they are groups.</a:t>
            </a:r>
          </a:p>
          <a:p>
            <a:pPr marL="739775" lvl="1" indent="-282575">
              <a:buFont typeface="Arial" panose="020B0604020202020204" pitchFamily="34" charset="0"/>
              <a:buChar char="•"/>
            </a:pPr>
            <a:r>
              <a:rPr lang="en-US" sz="1400" dirty="0" smtClean="0">
                <a:solidFill>
                  <a:srgbClr val="002060"/>
                </a:solidFill>
              </a:rPr>
              <a:t>Encode categorical data</a:t>
            </a:r>
          </a:p>
          <a:p>
            <a:pPr marL="342900" indent="-342900">
              <a:spcBef>
                <a:spcPts val="600"/>
              </a:spcBef>
              <a:buFont typeface="+mj-lt"/>
              <a:buAutoNum type="arabicPeriod"/>
            </a:pPr>
            <a:r>
              <a:rPr lang="en-US" dirty="0" smtClean="0">
                <a:solidFill>
                  <a:srgbClr val="002060"/>
                </a:solidFill>
              </a:rPr>
              <a:t>Data cleaning:</a:t>
            </a:r>
          </a:p>
          <a:p>
            <a:pPr marL="742950" lvl="1" indent="-285750">
              <a:buFont typeface="Arial" panose="020B0604020202020204" pitchFamily="34" charset="0"/>
              <a:buChar char="•"/>
            </a:pPr>
            <a:r>
              <a:rPr lang="en-US" sz="1400" dirty="0" smtClean="0">
                <a:solidFill>
                  <a:srgbClr val="002060"/>
                </a:solidFill>
              </a:rPr>
              <a:t>Remove </a:t>
            </a:r>
            <a:r>
              <a:rPr lang="en-US" sz="1400" dirty="0">
                <a:solidFill>
                  <a:srgbClr val="002060"/>
                </a:solidFill>
              </a:rPr>
              <a:t>outlines / wrong data </a:t>
            </a:r>
          </a:p>
          <a:p>
            <a:pPr marL="742950" lvl="1" indent="-285750">
              <a:buFont typeface="Arial" panose="020B0604020202020204" pitchFamily="34" charset="0"/>
              <a:buChar char="•"/>
            </a:pPr>
            <a:r>
              <a:rPr lang="en-US" sz="1400" dirty="0" smtClean="0">
                <a:solidFill>
                  <a:srgbClr val="002060"/>
                </a:solidFill>
              </a:rPr>
              <a:t>Replace Missing data by mean or median</a:t>
            </a:r>
          </a:p>
        </p:txBody>
      </p:sp>
    </p:spTree>
    <p:extLst>
      <p:ext uri="{BB962C8B-B14F-4D97-AF65-F5344CB8AC3E}">
        <p14:creationId xmlns:p14="http://schemas.microsoft.com/office/powerpoint/2010/main" val="35330106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7000"/>
            <a:ext cx="8229600" cy="787135"/>
          </a:xfrm>
        </p:spPr>
        <p:txBody>
          <a:bodyPr>
            <a:normAutofit/>
          </a:bodyPr>
          <a:lstStyle/>
          <a:p>
            <a:pPr marL="0" indent="0" algn="l">
              <a:buNone/>
            </a:pPr>
            <a:r>
              <a:rPr lang="en-US" sz="3600" dirty="0" smtClean="0">
                <a:solidFill>
                  <a:srgbClr val="002060"/>
                </a:solidFill>
              </a:rPr>
              <a:t>Feature Engineering</a:t>
            </a:r>
            <a:endParaRPr lang="en-US" sz="3600" dirty="0">
              <a:solidFill>
                <a:srgbClr val="002060"/>
              </a:solidFill>
            </a:endParaRPr>
          </a:p>
        </p:txBody>
      </p:sp>
      <p:sp>
        <p:nvSpPr>
          <p:cNvPr id="4" name="TextBox 3"/>
          <p:cNvSpPr txBox="1"/>
          <p:nvPr/>
        </p:nvSpPr>
        <p:spPr>
          <a:xfrm>
            <a:off x="381000" y="1028700"/>
            <a:ext cx="5181600" cy="4339650"/>
          </a:xfrm>
          <a:prstGeom prst="rect">
            <a:avLst/>
          </a:prstGeom>
          <a:noFill/>
        </p:spPr>
        <p:txBody>
          <a:bodyPr wrap="square" rtlCol="0">
            <a:spAutoFit/>
          </a:bodyPr>
          <a:lstStyle/>
          <a:p>
            <a:pPr>
              <a:spcBef>
                <a:spcPts val="1200"/>
              </a:spcBef>
            </a:pPr>
            <a:r>
              <a:rPr lang="en-US" sz="1600" dirty="0" smtClean="0">
                <a:solidFill>
                  <a:srgbClr val="002060"/>
                </a:solidFill>
              </a:rPr>
              <a:t>Feature </a:t>
            </a:r>
            <a:r>
              <a:rPr lang="en-US" sz="1600" dirty="0">
                <a:solidFill>
                  <a:srgbClr val="002060"/>
                </a:solidFill>
              </a:rPr>
              <a:t>engineering is </a:t>
            </a:r>
            <a:r>
              <a:rPr lang="en-US" sz="1600" dirty="0" smtClean="0">
                <a:solidFill>
                  <a:srgbClr val="002060"/>
                </a:solidFill>
              </a:rPr>
              <a:t>critical in this project. </a:t>
            </a:r>
            <a:endParaRPr lang="en-US" sz="1600" dirty="0">
              <a:solidFill>
                <a:srgbClr val="002060"/>
              </a:solidFill>
            </a:endParaRPr>
          </a:p>
          <a:p>
            <a:pPr marL="282575" indent="-282575">
              <a:spcBef>
                <a:spcPts val="1200"/>
              </a:spcBef>
              <a:buFont typeface="+mj-lt"/>
              <a:buAutoNum type="arabicPeriod"/>
            </a:pPr>
            <a:r>
              <a:rPr lang="en-US" sz="1600" dirty="0" smtClean="0">
                <a:solidFill>
                  <a:srgbClr val="002060"/>
                </a:solidFill>
              </a:rPr>
              <a:t>Service area</a:t>
            </a:r>
            <a:endParaRPr lang="en-US" sz="1600" dirty="0" smtClean="0">
              <a:solidFill>
                <a:srgbClr val="002060"/>
              </a:solidFill>
              <a:sym typeface="Wingdings" panose="05000000000000000000" pitchFamily="2" charset="2"/>
            </a:endParaRPr>
          </a:p>
          <a:p>
            <a:pPr marL="579438" lvl="1" indent="-285750">
              <a:buFont typeface="Arial" panose="020B0604020202020204" pitchFamily="34" charset="0"/>
              <a:buChar char="•"/>
            </a:pPr>
            <a:r>
              <a:rPr lang="en-US" sz="1400" dirty="0" smtClean="0">
                <a:solidFill>
                  <a:srgbClr val="002060"/>
                </a:solidFill>
                <a:sym typeface="Wingdings" panose="05000000000000000000" pitchFamily="2" charset="2"/>
              </a:rPr>
              <a:t>There is 731 service areas represented by 9 digits id</a:t>
            </a:r>
            <a:r>
              <a:rPr lang="en-US" sz="1400" dirty="0">
                <a:solidFill>
                  <a:srgbClr val="002060"/>
                </a:solidFill>
                <a:sym typeface="Wingdings" panose="05000000000000000000" pitchFamily="2" charset="2"/>
              </a:rPr>
              <a:t>, such as “PITHOM412</a:t>
            </a:r>
            <a:r>
              <a:rPr lang="en-US" sz="1400" dirty="0" smtClean="0">
                <a:solidFill>
                  <a:srgbClr val="002060"/>
                </a:solidFill>
                <a:sym typeface="Wingdings" panose="05000000000000000000" pitchFamily="2" charset="2"/>
              </a:rPr>
              <a:t>”. It is found that the first 3 digit is the city code and the last 3 digit is area code.  </a:t>
            </a:r>
          </a:p>
          <a:p>
            <a:pPr marL="579438" lvl="1" indent="-285750">
              <a:buFont typeface="Arial" panose="020B0604020202020204" pitchFamily="34" charset="0"/>
              <a:buChar char="•"/>
            </a:pPr>
            <a:r>
              <a:rPr lang="en-US" sz="1400" dirty="0" smtClean="0">
                <a:solidFill>
                  <a:srgbClr val="002060"/>
                </a:solidFill>
                <a:sym typeface="Wingdings" panose="05000000000000000000" pitchFamily="2" charset="2"/>
              </a:rPr>
              <a:t>Created a new feature as city code (17 cities).</a:t>
            </a:r>
            <a:endParaRPr lang="en-US" sz="1600" dirty="0">
              <a:solidFill>
                <a:srgbClr val="002060"/>
              </a:solidFill>
              <a:sym typeface="Wingdings" panose="05000000000000000000" pitchFamily="2" charset="2"/>
            </a:endParaRPr>
          </a:p>
          <a:p>
            <a:pPr marL="282575" indent="-282575">
              <a:spcBef>
                <a:spcPts val="1200"/>
              </a:spcBef>
              <a:buFont typeface="+mj-lt"/>
              <a:buAutoNum type="arabicPeriod"/>
            </a:pPr>
            <a:r>
              <a:rPr lang="en-US" sz="1600" dirty="0" err="1" smtClean="0">
                <a:solidFill>
                  <a:srgbClr val="002060"/>
                </a:solidFill>
              </a:rPr>
              <a:t>MonthInService</a:t>
            </a:r>
            <a:r>
              <a:rPr lang="en-US" sz="1600" dirty="0">
                <a:solidFill>
                  <a:srgbClr val="002060"/>
                </a:solidFill>
              </a:rPr>
              <a:t> and </a:t>
            </a:r>
            <a:r>
              <a:rPr lang="en-US" sz="1600" dirty="0" err="1">
                <a:solidFill>
                  <a:srgbClr val="002060"/>
                </a:solidFill>
              </a:rPr>
              <a:t>CurrentEquipmentDays</a:t>
            </a:r>
            <a:endParaRPr lang="en-US" sz="1600" dirty="0" smtClean="0">
              <a:solidFill>
                <a:srgbClr val="002060"/>
              </a:solidFill>
            </a:endParaRPr>
          </a:p>
          <a:p>
            <a:pPr marL="579438" lvl="1" indent="-285750">
              <a:buFont typeface="Arial" panose="020B0604020202020204" pitchFamily="34" charset="0"/>
              <a:buChar char="•"/>
            </a:pPr>
            <a:r>
              <a:rPr lang="en-US" sz="1400" dirty="0">
                <a:solidFill>
                  <a:srgbClr val="002060"/>
                </a:solidFill>
                <a:sym typeface="Wingdings" panose="05000000000000000000" pitchFamily="2" charset="2"/>
              </a:rPr>
              <a:t>F</a:t>
            </a:r>
            <a:r>
              <a:rPr lang="en-US" sz="1400" dirty="0" smtClean="0">
                <a:solidFill>
                  <a:srgbClr val="002060"/>
                </a:solidFill>
                <a:sym typeface="Wingdings" panose="05000000000000000000" pitchFamily="2" charset="2"/>
              </a:rPr>
              <a:t>ound that churn rate vs. </a:t>
            </a:r>
            <a:r>
              <a:rPr lang="en-US" sz="1400" dirty="0" err="1" smtClean="0">
                <a:solidFill>
                  <a:srgbClr val="002060"/>
                </a:solidFill>
                <a:sym typeface="Wingdings" panose="05000000000000000000" pitchFamily="2" charset="2"/>
              </a:rPr>
              <a:t>MonthInService</a:t>
            </a:r>
            <a:r>
              <a:rPr lang="en-US" sz="1400" dirty="0" smtClean="0">
                <a:solidFill>
                  <a:srgbClr val="002060"/>
                </a:solidFill>
                <a:sym typeface="Wingdings" panose="05000000000000000000" pitchFamily="2" charset="2"/>
              </a:rPr>
              <a:t> is nonlinear</a:t>
            </a:r>
          </a:p>
          <a:p>
            <a:pPr marL="579438" lvl="1" indent="-285750">
              <a:buFont typeface="Arial" panose="020B0604020202020204" pitchFamily="34" charset="0"/>
              <a:buChar char="•"/>
            </a:pPr>
            <a:r>
              <a:rPr lang="en-US" sz="1400" dirty="0" smtClean="0">
                <a:solidFill>
                  <a:srgbClr val="002060"/>
                </a:solidFill>
              </a:rPr>
              <a:t>Created a new categorical feature by binning </a:t>
            </a:r>
            <a:r>
              <a:rPr lang="en-US" sz="1400" dirty="0" err="1">
                <a:solidFill>
                  <a:srgbClr val="002060"/>
                </a:solidFill>
                <a:sym typeface="Wingdings" panose="05000000000000000000" pitchFamily="2" charset="2"/>
              </a:rPr>
              <a:t>MonthInService</a:t>
            </a:r>
            <a:r>
              <a:rPr lang="en-US" sz="1400" dirty="0" smtClean="0">
                <a:solidFill>
                  <a:srgbClr val="002060"/>
                </a:solidFill>
              </a:rPr>
              <a:t> into</a:t>
            </a:r>
            <a:r>
              <a:rPr lang="en-US" sz="1400" dirty="0" smtClean="0">
                <a:solidFill>
                  <a:srgbClr val="002060"/>
                </a:solidFill>
                <a:sym typeface="Wingdings" panose="05000000000000000000" pitchFamily="2" charset="2"/>
              </a:rPr>
              <a:t> </a:t>
            </a:r>
            <a:r>
              <a:rPr lang="en-US" sz="1400" dirty="0">
                <a:solidFill>
                  <a:srgbClr val="002060"/>
                </a:solidFill>
                <a:sym typeface="Wingdings" panose="05000000000000000000" pitchFamily="2" charset="2"/>
              </a:rPr>
              <a:t>5 </a:t>
            </a:r>
            <a:r>
              <a:rPr lang="en-US" sz="1400" dirty="0" smtClean="0">
                <a:solidFill>
                  <a:srgbClr val="002060"/>
                </a:solidFill>
                <a:sym typeface="Wingdings" panose="05000000000000000000" pitchFamily="2" charset="2"/>
              </a:rPr>
              <a:t>groups</a:t>
            </a:r>
          </a:p>
          <a:p>
            <a:pPr marL="579438" lvl="1" indent="-285750">
              <a:buFont typeface="Arial" panose="020B0604020202020204" pitchFamily="34" charset="0"/>
              <a:buChar char="•"/>
            </a:pPr>
            <a:r>
              <a:rPr lang="en-US" sz="1400" dirty="0">
                <a:solidFill>
                  <a:srgbClr val="002060"/>
                </a:solidFill>
                <a:sym typeface="Wingdings" panose="05000000000000000000" pitchFamily="2" charset="2"/>
              </a:rPr>
              <a:t>Similarly on </a:t>
            </a:r>
            <a:r>
              <a:rPr lang="en-US" sz="1400" dirty="0" err="1">
                <a:solidFill>
                  <a:srgbClr val="002060"/>
                </a:solidFill>
                <a:sym typeface="Wingdings" panose="05000000000000000000" pitchFamily="2" charset="2"/>
              </a:rPr>
              <a:t>CurrentEquipmentDays</a:t>
            </a:r>
            <a:endParaRPr lang="en-US" sz="1600" dirty="0" smtClean="0">
              <a:solidFill>
                <a:srgbClr val="002060"/>
              </a:solidFill>
              <a:sym typeface="Wingdings" panose="05000000000000000000" pitchFamily="2" charset="2"/>
            </a:endParaRPr>
          </a:p>
          <a:p>
            <a:pPr marL="282575" indent="-282575">
              <a:spcBef>
                <a:spcPts val="1200"/>
              </a:spcBef>
              <a:buFont typeface="+mj-lt"/>
              <a:buAutoNum type="arabicPeriod"/>
            </a:pPr>
            <a:r>
              <a:rPr lang="en-US" sz="1600" dirty="0" smtClean="0">
                <a:solidFill>
                  <a:srgbClr val="002060"/>
                </a:solidFill>
                <a:sym typeface="Wingdings" panose="05000000000000000000" pitchFamily="2" charset="2"/>
              </a:rPr>
              <a:t>Add 2</a:t>
            </a:r>
            <a:r>
              <a:rPr lang="en-US" sz="1600" baseline="30000" dirty="0" smtClean="0">
                <a:solidFill>
                  <a:srgbClr val="002060"/>
                </a:solidFill>
                <a:sym typeface="Wingdings" panose="05000000000000000000" pitchFamily="2" charset="2"/>
              </a:rPr>
              <a:t>nd</a:t>
            </a:r>
            <a:r>
              <a:rPr lang="en-US" sz="1600" dirty="0" smtClean="0">
                <a:solidFill>
                  <a:srgbClr val="002060"/>
                </a:solidFill>
                <a:sym typeface="Wingdings" panose="05000000000000000000" pitchFamily="2" charset="2"/>
              </a:rPr>
              <a:t> order term for nonlinear variables, such as:</a:t>
            </a:r>
          </a:p>
          <a:p>
            <a:pPr marL="579438" lvl="1" indent="-285750">
              <a:buFont typeface="Arial" panose="020B0604020202020204" pitchFamily="34" charset="0"/>
              <a:buChar char="•"/>
            </a:pPr>
            <a:r>
              <a:rPr lang="en-US" sz="1400" dirty="0" err="1" smtClean="0">
                <a:solidFill>
                  <a:srgbClr val="002060"/>
                </a:solidFill>
              </a:rPr>
              <a:t>MonthlyRevenue</a:t>
            </a:r>
            <a:r>
              <a:rPr lang="en-US" sz="1400" dirty="0" smtClean="0">
                <a:solidFill>
                  <a:srgbClr val="002060"/>
                </a:solidFill>
              </a:rPr>
              <a:t>; </a:t>
            </a:r>
            <a:r>
              <a:rPr lang="en-US" sz="1400" dirty="0" err="1" smtClean="0">
                <a:solidFill>
                  <a:srgbClr val="002060"/>
                </a:solidFill>
              </a:rPr>
              <a:t>MonthlyMinutes</a:t>
            </a:r>
            <a:r>
              <a:rPr lang="en-US" sz="1400" dirty="0" smtClean="0">
                <a:solidFill>
                  <a:srgbClr val="002060"/>
                </a:solidFill>
              </a:rPr>
              <a:t>;</a:t>
            </a:r>
          </a:p>
          <a:p>
            <a:pPr marL="579438" lvl="1" indent="-285750">
              <a:buFont typeface="Arial" panose="020B0604020202020204" pitchFamily="34" charset="0"/>
              <a:buChar char="•"/>
            </a:pPr>
            <a:r>
              <a:rPr lang="en-US" sz="1400" dirty="0" err="1" smtClean="0">
                <a:solidFill>
                  <a:srgbClr val="002060"/>
                </a:solidFill>
              </a:rPr>
              <a:t>TotalRecurringCharge</a:t>
            </a:r>
            <a:endParaRPr lang="en-US" sz="1400" dirty="0" smtClean="0">
              <a:solidFill>
                <a:srgbClr val="002060"/>
              </a:solidFill>
            </a:endParaRPr>
          </a:p>
          <a:p>
            <a:pPr marL="179388" indent="-342900">
              <a:spcBef>
                <a:spcPts val="1200"/>
              </a:spcBef>
              <a:buFont typeface="+mj-lt"/>
              <a:buAutoNum type="arabicPeriod"/>
            </a:pPr>
            <a:r>
              <a:rPr lang="en-US" sz="1600" dirty="0">
                <a:solidFill>
                  <a:srgbClr val="002060"/>
                </a:solidFill>
                <a:sym typeface="Wingdings" panose="05000000000000000000" pitchFamily="2" charset="2"/>
              </a:rPr>
              <a:t>Add </a:t>
            </a:r>
            <a:r>
              <a:rPr lang="en-US" sz="1600" dirty="0" smtClean="0">
                <a:solidFill>
                  <a:srgbClr val="002060"/>
                </a:solidFill>
                <a:sym typeface="Wingdings" panose="05000000000000000000" pitchFamily="2" charset="2"/>
              </a:rPr>
              <a:t>absolute value (ABS) as feature for:</a:t>
            </a:r>
          </a:p>
          <a:p>
            <a:pPr marL="576263" lvl="1" indent="-282575">
              <a:buFont typeface="Arial" panose="020B0604020202020204" pitchFamily="34" charset="0"/>
              <a:buChar char="•"/>
            </a:pPr>
            <a:r>
              <a:rPr lang="en-US" sz="1400" dirty="0" err="1" smtClean="0">
                <a:solidFill>
                  <a:srgbClr val="002060"/>
                </a:solidFill>
                <a:sym typeface="Wingdings" panose="05000000000000000000" pitchFamily="2" charset="2"/>
              </a:rPr>
              <a:t>PercChangeMinutes</a:t>
            </a:r>
            <a:r>
              <a:rPr lang="en-US" sz="1400" dirty="0">
                <a:solidFill>
                  <a:srgbClr val="002060"/>
                </a:solidFill>
                <a:sym typeface="Wingdings" panose="05000000000000000000" pitchFamily="2" charset="2"/>
              </a:rPr>
              <a:t>; </a:t>
            </a:r>
            <a:r>
              <a:rPr lang="en-US" sz="1400" dirty="0" err="1">
                <a:solidFill>
                  <a:srgbClr val="002060"/>
                </a:solidFill>
                <a:sym typeface="Wingdings" panose="05000000000000000000" pitchFamily="2" charset="2"/>
              </a:rPr>
              <a:t>PercChangeRevenues</a:t>
            </a:r>
            <a:r>
              <a:rPr lang="en-US" sz="1400" dirty="0">
                <a:solidFill>
                  <a:srgbClr val="002060"/>
                </a:solidFill>
                <a:sym typeface="Wingdings" panose="05000000000000000000" pitchFamily="2" charset="2"/>
              </a:rPr>
              <a:t> </a:t>
            </a:r>
            <a:endParaRPr lang="en-US" sz="1400" dirty="0" smtClean="0">
              <a:solidFill>
                <a:srgbClr val="002060"/>
              </a:solidFill>
            </a:endParaRPr>
          </a:p>
        </p:txBody>
      </p:sp>
      <p:grpSp>
        <p:nvGrpSpPr>
          <p:cNvPr id="10" name="Group 9"/>
          <p:cNvGrpSpPr/>
          <p:nvPr/>
        </p:nvGrpSpPr>
        <p:grpSpPr>
          <a:xfrm>
            <a:off x="5486400" y="1409700"/>
            <a:ext cx="3277730" cy="2331423"/>
            <a:chOff x="5562600" y="2019300"/>
            <a:chExt cx="3277730" cy="2331423"/>
          </a:xfrm>
        </p:grpSpPr>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2600" y="2019300"/>
              <a:ext cx="2667000" cy="229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ight Brace 5"/>
            <p:cNvSpPr/>
            <p:nvPr/>
          </p:nvSpPr>
          <p:spPr>
            <a:xfrm>
              <a:off x="8229600" y="2628900"/>
              <a:ext cx="152400" cy="68580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 name="Right Brace 6"/>
            <p:cNvSpPr/>
            <p:nvPr/>
          </p:nvSpPr>
          <p:spPr>
            <a:xfrm>
              <a:off x="8229600" y="3314700"/>
              <a:ext cx="152400" cy="38100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p:cNvSpPr txBox="1"/>
            <p:nvPr/>
          </p:nvSpPr>
          <p:spPr>
            <a:xfrm>
              <a:off x="8240486" y="2259568"/>
              <a:ext cx="599844" cy="276999"/>
            </a:xfrm>
            <a:prstGeom prst="rect">
              <a:avLst/>
            </a:prstGeom>
            <a:noFill/>
          </p:spPr>
          <p:txBody>
            <a:bodyPr wrap="none" rtlCol="0">
              <a:spAutoFit/>
            </a:bodyPr>
            <a:lstStyle/>
            <a:p>
              <a:r>
                <a:rPr lang="en-US" sz="1200" dirty="0">
                  <a:solidFill>
                    <a:srgbClr val="FF0000"/>
                  </a:solidFill>
                </a:rPr>
                <a:t>G</a:t>
              </a:r>
              <a:r>
                <a:rPr lang="en-US" sz="1200" dirty="0" smtClean="0">
                  <a:solidFill>
                    <a:srgbClr val="FF0000"/>
                  </a:solidFill>
                </a:rPr>
                <a:t>roup</a:t>
              </a:r>
              <a:endParaRPr lang="en-US" sz="1200" dirty="0">
                <a:solidFill>
                  <a:srgbClr val="FF0000"/>
                </a:solidFill>
              </a:endParaRPr>
            </a:p>
          </p:txBody>
        </p:sp>
        <p:sp>
          <p:nvSpPr>
            <p:cNvPr id="9" name="TextBox 8"/>
            <p:cNvSpPr txBox="1"/>
            <p:nvPr/>
          </p:nvSpPr>
          <p:spPr>
            <a:xfrm>
              <a:off x="8382000" y="2811840"/>
              <a:ext cx="264816" cy="1538883"/>
            </a:xfrm>
            <a:prstGeom prst="rect">
              <a:avLst/>
            </a:prstGeom>
            <a:noFill/>
          </p:spPr>
          <p:txBody>
            <a:bodyPr wrap="none" rtlCol="0">
              <a:spAutoFit/>
            </a:bodyPr>
            <a:lstStyle/>
            <a:p>
              <a:r>
                <a:rPr lang="en-US" sz="1200" dirty="0" smtClean="0">
                  <a:solidFill>
                    <a:srgbClr val="FF0000"/>
                  </a:solidFill>
                </a:rPr>
                <a:t>5</a:t>
              </a:r>
            </a:p>
            <a:p>
              <a:endParaRPr lang="en-US" sz="1200" dirty="0">
                <a:solidFill>
                  <a:srgbClr val="FF0000"/>
                </a:solidFill>
              </a:endParaRPr>
            </a:p>
            <a:p>
              <a:endParaRPr lang="en-US" sz="1200" dirty="0" smtClean="0">
                <a:solidFill>
                  <a:srgbClr val="FF0000"/>
                </a:solidFill>
              </a:endParaRPr>
            </a:p>
            <a:p>
              <a:r>
                <a:rPr lang="en-US" sz="1200" dirty="0" smtClean="0">
                  <a:solidFill>
                    <a:srgbClr val="FF0000"/>
                  </a:solidFill>
                </a:rPr>
                <a:t>4</a:t>
              </a:r>
            </a:p>
            <a:p>
              <a:endParaRPr lang="en-US" sz="1000" dirty="0" smtClean="0">
                <a:solidFill>
                  <a:srgbClr val="FF0000"/>
                </a:solidFill>
              </a:endParaRPr>
            </a:p>
            <a:p>
              <a:r>
                <a:rPr lang="en-US" sz="1200" dirty="0" smtClean="0">
                  <a:solidFill>
                    <a:srgbClr val="FF0000"/>
                  </a:solidFill>
                </a:rPr>
                <a:t>3</a:t>
              </a:r>
            </a:p>
            <a:p>
              <a:r>
                <a:rPr lang="en-US" sz="1200" dirty="0" smtClean="0">
                  <a:solidFill>
                    <a:srgbClr val="FF0000"/>
                  </a:solidFill>
                </a:rPr>
                <a:t>2</a:t>
              </a:r>
            </a:p>
            <a:p>
              <a:r>
                <a:rPr lang="en-US" sz="1200" dirty="0">
                  <a:solidFill>
                    <a:srgbClr val="FF0000"/>
                  </a:solidFill>
                </a:rPr>
                <a:t>1</a:t>
              </a:r>
            </a:p>
          </p:txBody>
        </p:sp>
      </p:gr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0225" y="3848100"/>
            <a:ext cx="2543175" cy="1533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8305800" y="4229100"/>
            <a:ext cx="264816" cy="1215717"/>
          </a:xfrm>
          <a:prstGeom prst="rect">
            <a:avLst/>
          </a:prstGeom>
          <a:noFill/>
        </p:spPr>
        <p:txBody>
          <a:bodyPr wrap="none" rtlCol="0">
            <a:spAutoFit/>
          </a:bodyPr>
          <a:lstStyle/>
          <a:p>
            <a:r>
              <a:rPr lang="en-US" sz="1200" dirty="0" smtClean="0">
                <a:solidFill>
                  <a:srgbClr val="FF0000"/>
                </a:solidFill>
              </a:rPr>
              <a:t>4</a:t>
            </a:r>
          </a:p>
          <a:p>
            <a:endParaRPr lang="en-US" sz="500" dirty="0" smtClean="0">
              <a:solidFill>
                <a:srgbClr val="FF0000"/>
              </a:solidFill>
            </a:endParaRPr>
          </a:p>
          <a:p>
            <a:r>
              <a:rPr lang="en-US" sz="1200" dirty="0" smtClean="0">
                <a:solidFill>
                  <a:srgbClr val="FF0000"/>
                </a:solidFill>
              </a:rPr>
              <a:t>3</a:t>
            </a:r>
          </a:p>
          <a:p>
            <a:endParaRPr lang="en-US" sz="1200" dirty="0" smtClean="0">
              <a:solidFill>
                <a:srgbClr val="FF0000"/>
              </a:solidFill>
            </a:endParaRPr>
          </a:p>
          <a:p>
            <a:r>
              <a:rPr lang="en-US" sz="1200" dirty="0" smtClean="0">
                <a:solidFill>
                  <a:srgbClr val="FF0000"/>
                </a:solidFill>
              </a:rPr>
              <a:t>2</a:t>
            </a:r>
          </a:p>
          <a:p>
            <a:endParaRPr lang="en-US" sz="700" dirty="0" smtClean="0">
              <a:solidFill>
                <a:srgbClr val="FF0000"/>
              </a:solidFill>
            </a:endParaRPr>
          </a:p>
          <a:p>
            <a:r>
              <a:rPr lang="en-US" sz="1200" dirty="0">
                <a:solidFill>
                  <a:srgbClr val="FF0000"/>
                </a:solidFill>
              </a:rPr>
              <a:t>1</a:t>
            </a:r>
          </a:p>
        </p:txBody>
      </p:sp>
      <p:sp>
        <p:nvSpPr>
          <p:cNvPr id="13" name="Right Brace 12"/>
          <p:cNvSpPr/>
          <p:nvPr/>
        </p:nvSpPr>
        <p:spPr>
          <a:xfrm>
            <a:off x="8164286" y="4424362"/>
            <a:ext cx="152400" cy="38100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ight Brace 13"/>
          <p:cNvSpPr/>
          <p:nvPr/>
        </p:nvSpPr>
        <p:spPr>
          <a:xfrm>
            <a:off x="8164286" y="4805362"/>
            <a:ext cx="152400" cy="38100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98232271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200" y="127000"/>
            <a:ext cx="8229600" cy="787135"/>
          </a:xfrm>
          <a:prstGeom prst="rect">
            <a:avLst/>
          </a:prstGeom>
        </p:spPr>
        <p:txBody>
          <a:bodyPr>
            <a:normAutofit fontScale="97500"/>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Font typeface="Georgia" pitchFamily="18" charset="0"/>
              <a:buNone/>
            </a:pPr>
            <a:r>
              <a:rPr lang="en-US" sz="3600" dirty="0" smtClean="0">
                <a:solidFill>
                  <a:srgbClr val="002060"/>
                </a:solidFill>
              </a:rPr>
              <a:t>Build Models </a:t>
            </a:r>
            <a:endParaRPr lang="fr-FR" altLang="en-US" sz="3100" dirty="0">
              <a:solidFill>
                <a:srgbClr val="002060"/>
              </a:solidFill>
            </a:endParaRPr>
          </a:p>
        </p:txBody>
      </p:sp>
      <p:sp>
        <p:nvSpPr>
          <p:cNvPr id="5" name="TextBox 4"/>
          <p:cNvSpPr txBox="1"/>
          <p:nvPr/>
        </p:nvSpPr>
        <p:spPr>
          <a:xfrm>
            <a:off x="457200" y="1028700"/>
            <a:ext cx="8153400" cy="3939540"/>
          </a:xfrm>
          <a:prstGeom prst="rect">
            <a:avLst/>
          </a:prstGeom>
          <a:noFill/>
        </p:spPr>
        <p:txBody>
          <a:bodyPr wrap="square" rtlCol="0">
            <a:spAutoFit/>
          </a:bodyPr>
          <a:lstStyle/>
          <a:p>
            <a:pPr marL="228600" indent="-228600">
              <a:buFont typeface="Arial" panose="020B0604020202020204" pitchFamily="34" charset="0"/>
              <a:buChar char="•"/>
            </a:pPr>
            <a:r>
              <a:rPr lang="en-US" sz="1600" dirty="0" smtClean="0">
                <a:solidFill>
                  <a:srgbClr val="002060"/>
                </a:solidFill>
              </a:rPr>
              <a:t>Four models we have been explored: </a:t>
            </a:r>
          </a:p>
          <a:p>
            <a:pPr marL="571500" lvl="1" indent="-342900">
              <a:buFont typeface="+mj-lt"/>
              <a:buAutoNum type="arabicPeriod"/>
            </a:pPr>
            <a:r>
              <a:rPr lang="en-US" sz="1400" dirty="0">
                <a:solidFill>
                  <a:srgbClr val="002060"/>
                </a:solidFill>
              </a:rPr>
              <a:t>KNN</a:t>
            </a:r>
          </a:p>
          <a:p>
            <a:pPr marL="571500" lvl="1" indent="-342900">
              <a:buFont typeface="+mj-lt"/>
              <a:buAutoNum type="arabicPeriod"/>
            </a:pPr>
            <a:r>
              <a:rPr lang="en-US" sz="1400" dirty="0" smtClean="0">
                <a:solidFill>
                  <a:srgbClr val="002060"/>
                </a:solidFill>
              </a:rPr>
              <a:t>Kernel </a:t>
            </a:r>
            <a:r>
              <a:rPr lang="en-US" sz="1400" dirty="0">
                <a:solidFill>
                  <a:srgbClr val="002060"/>
                </a:solidFill>
              </a:rPr>
              <a:t>SVM</a:t>
            </a:r>
          </a:p>
          <a:p>
            <a:pPr marL="571500" lvl="1" indent="-342900">
              <a:buFont typeface="+mj-lt"/>
              <a:buAutoNum type="arabicPeriod"/>
            </a:pPr>
            <a:r>
              <a:rPr lang="en-US" sz="1400" dirty="0" smtClean="0">
                <a:solidFill>
                  <a:srgbClr val="002060"/>
                </a:solidFill>
              </a:rPr>
              <a:t>Random </a:t>
            </a:r>
            <a:r>
              <a:rPr lang="en-US" sz="1400" dirty="0">
                <a:solidFill>
                  <a:srgbClr val="002060"/>
                </a:solidFill>
              </a:rPr>
              <a:t>forest</a:t>
            </a:r>
          </a:p>
          <a:p>
            <a:pPr marL="571500" lvl="1" indent="-342900">
              <a:buFont typeface="+mj-lt"/>
              <a:buAutoNum type="arabicPeriod"/>
            </a:pPr>
            <a:r>
              <a:rPr lang="en-US" sz="1400" dirty="0">
                <a:solidFill>
                  <a:srgbClr val="002060"/>
                </a:solidFill>
              </a:rPr>
              <a:t>Logistic regression</a:t>
            </a:r>
          </a:p>
          <a:p>
            <a:pPr marL="228600" indent="-228600">
              <a:spcBef>
                <a:spcPts val="1200"/>
              </a:spcBef>
              <a:buFont typeface="Arial" panose="020B0604020202020204" pitchFamily="34" charset="0"/>
              <a:buChar char="•"/>
            </a:pPr>
            <a:r>
              <a:rPr lang="en-US" sz="1600" dirty="0" smtClean="0">
                <a:solidFill>
                  <a:srgbClr val="002060"/>
                </a:solidFill>
              </a:rPr>
              <a:t>KNN and Kernel SVM are not </a:t>
            </a:r>
            <a:r>
              <a:rPr lang="en-US" sz="1600" dirty="0">
                <a:solidFill>
                  <a:srgbClr val="002060"/>
                </a:solidFill>
              </a:rPr>
              <a:t>well </a:t>
            </a:r>
            <a:r>
              <a:rPr lang="en-US" sz="1600" dirty="0" smtClean="0">
                <a:solidFill>
                  <a:srgbClr val="002060"/>
                </a:solidFill>
              </a:rPr>
              <a:t>suitable for this project, as distance definition is difficult. The results will highly depend on how to normalized the inputs.</a:t>
            </a:r>
          </a:p>
          <a:p>
            <a:pPr marL="228600" indent="-228600">
              <a:spcBef>
                <a:spcPts val="1200"/>
              </a:spcBef>
              <a:buFont typeface="Arial" panose="020B0604020202020204" pitchFamily="34" charset="0"/>
              <a:buChar char="•"/>
            </a:pPr>
            <a:r>
              <a:rPr lang="en-US" sz="1600" dirty="0" smtClean="0">
                <a:solidFill>
                  <a:srgbClr val="002060"/>
                </a:solidFill>
              </a:rPr>
              <a:t>Logistic regression is best:</a:t>
            </a:r>
          </a:p>
          <a:p>
            <a:pPr marL="571500" lvl="1" indent="-342900">
              <a:buFont typeface="Wingdings" panose="05000000000000000000" pitchFamily="2" charset="2"/>
              <a:buChar char="ü"/>
            </a:pPr>
            <a:r>
              <a:rPr lang="en-US" sz="1400" dirty="0" smtClean="0">
                <a:solidFill>
                  <a:srgbClr val="002060"/>
                </a:solidFill>
              </a:rPr>
              <a:t>Easy to get the whole CAP curve by adjusting the possibility threshold;</a:t>
            </a:r>
          </a:p>
          <a:p>
            <a:pPr marL="571500" lvl="1" indent="-342900">
              <a:buFont typeface="Wingdings" panose="05000000000000000000" pitchFamily="2" charset="2"/>
              <a:buChar char="ü"/>
            </a:pPr>
            <a:r>
              <a:rPr lang="en-US" sz="1400" dirty="0" smtClean="0">
                <a:solidFill>
                  <a:srgbClr val="002060"/>
                </a:solidFill>
              </a:rPr>
              <a:t>Results are easy to understand (to link to the root cause);</a:t>
            </a:r>
          </a:p>
          <a:p>
            <a:pPr marL="228600" lvl="1" indent="-228600">
              <a:spcBef>
                <a:spcPts val="1200"/>
              </a:spcBef>
              <a:buFont typeface="Arial" panose="020B0604020202020204" pitchFamily="34" charset="0"/>
              <a:buChar char="•"/>
            </a:pPr>
            <a:r>
              <a:rPr lang="en-US" sz="1600" dirty="0" smtClean="0">
                <a:solidFill>
                  <a:srgbClr val="002060"/>
                </a:solidFill>
              </a:rPr>
              <a:t>Feature selection: use statistical method to remove features which is not significant</a:t>
            </a:r>
          </a:p>
          <a:p>
            <a:pPr marL="581025" lvl="2" indent="-342900">
              <a:buFont typeface="Wingdings" panose="05000000000000000000" pitchFamily="2" charset="2"/>
              <a:buChar char="ü"/>
            </a:pPr>
            <a:r>
              <a:rPr lang="en-US" sz="1400" dirty="0" smtClean="0">
                <a:solidFill>
                  <a:srgbClr val="002060"/>
                </a:solidFill>
              </a:rPr>
              <a:t>Use </a:t>
            </a:r>
            <a:r>
              <a:rPr lang="en-US" sz="1400" b="1" dirty="0" smtClean="0">
                <a:solidFill>
                  <a:srgbClr val="002060"/>
                </a:solidFill>
              </a:rPr>
              <a:t>stepwise </a:t>
            </a:r>
            <a:r>
              <a:rPr lang="en-US" sz="1400" b="1" dirty="0">
                <a:solidFill>
                  <a:srgbClr val="002060"/>
                </a:solidFill>
              </a:rPr>
              <a:t>backward </a:t>
            </a:r>
            <a:r>
              <a:rPr lang="en-US" sz="1400" b="1" dirty="0" smtClean="0">
                <a:solidFill>
                  <a:srgbClr val="002060"/>
                </a:solidFill>
              </a:rPr>
              <a:t>elimination </a:t>
            </a:r>
            <a:r>
              <a:rPr lang="en-US" sz="1400" dirty="0" smtClean="0">
                <a:solidFill>
                  <a:srgbClr val="002060"/>
                </a:solidFill>
              </a:rPr>
              <a:t>process based on p-value</a:t>
            </a:r>
          </a:p>
          <a:p>
            <a:pPr marL="581025" lvl="2" indent="-342900">
              <a:buFont typeface="Wingdings" panose="05000000000000000000" pitchFamily="2" charset="2"/>
              <a:buChar char="ü"/>
            </a:pPr>
            <a:r>
              <a:rPr lang="en-US" sz="1400" dirty="0" smtClean="0">
                <a:solidFill>
                  <a:srgbClr val="002060"/>
                </a:solidFill>
              </a:rPr>
              <a:t>Remove the lest significant feature (max p-value) at each iteration</a:t>
            </a:r>
          </a:p>
          <a:p>
            <a:pPr marL="581025" lvl="2" indent="-342900">
              <a:buFont typeface="Wingdings" panose="05000000000000000000" pitchFamily="2" charset="2"/>
              <a:buChar char="ü"/>
            </a:pPr>
            <a:r>
              <a:rPr lang="en-US" sz="1400" dirty="0" smtClean="0">
                <a:solidFill>
                  <a:srgbClr val="002060"/>
                </a:solidFill>
              </a:rPr>
              <a:t>Until all features have p-value smaller than the criteria</a:t>
            </a:r>
          </a:p>
          <a:p>
            <a:pPr marL="581025" lvl="2" indent="-342900">
              <a:buFont typeface="Wingdings" panose="05000000000000000000" pitchFamily="2" charset="2"/>
              <a:buChar char="ü"/>
            </a:pPr>
            <a:r>
              <a:rPr lang="en-US" sz="1400" dirty="0" smtClean="0">
                <a:solidFill>
                  <a:srgbClr val="002060"/>
                </a:solidFill>
              </a:rPr>
              <a:t>Grid search on p-value criteria (0.01, 0.05 and 0.32). Found that 0.05 is best.</a:t>
            </a:r>
            <a:endParaRPr lang="en-US" sz="1200" dirty="0">
              <a:solidFill>
                <a:srgbClr val="002060"/>
              </a:solidFill>
            </a:endParaRPr>
          </a:p>
        </p:txBody>
      </p:sp>
      <p:sp>
        <p:nvSpPr>
          <p:cNvPr id="6" name="TextBox 5"/>
          <p:cNvSpPr txBox="1"/>
          <p:nvPr/>
        </p:nvSpPr>
        <p:spPr>
          <a:xfrm>
            <a:off x="533574" y="5106199"/>
            <a:ext cx="8115748" cy="276999"/>
          </a:xfrm>
          <a:prstGeom prst="rect">
            <a:avLst/>
          </a:prstGeom>
          <a:noFill/>
        </p:spPr>
        <p:txBody>
          <a:bodyPr wrap="none" rtlCol="0">
            <a:spAutoFit/>
          </a:bodyPr>
          <a:lstStyle/>
          <a:p>
            <a:r>
              <a:rPr lang="en-US" sz="1200" i="1" dirty="0" smtClean="0">
                <a:solidFill>
                  <a:srgbClr val="002060"/>
                </a:solidFill>
              </a:rPr>
              <a:t>Thanks Tue Ngo for implementing the initial python code to automate the feature selection/elimination process. </a:t>
            </a:r>
            <a:endParaRPr lang="en-US" sz="1200" i="1" dirty="0">
              <a:solidFill>
                <a:srgbClr val="002060"/>
              </a:solidFill>
            </a:endParaRPr>
          </a:p>
        </p:txBody>
      </p:sp>
    </p:spTree>
    <p:extLst>
      <p:ext uri="{BB962C8B-B14F-4D97-AF65-F5344CB8AC3E}">
        <p14:creationId xmlns:p14="http://schemas.microsoft.com/office/powerpoint/2010/main" val="2913196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7000"/>
            <a:ext cx="8229600" cy="787135"/>
          </a:xfrm>
        </p:spPr>
        <p:txBody>
          <a:bodyPr>
            <a:normAutofit fontScale="90000"/>
          </a:bodyPr>
          <a:lstStyle/>
          <a:p>
            <a:pPr marL="0" indent="0" algn="l">
              <a:buNone/>
            </a:pPr>
            <a:r>
              <a:rPr lang="en-US" sz="3600" dirty="0"/>
              <a:t>Model </a:t>
            </a:r>
            <a:r>
              <a:rPr lang="en-US" sz="3600" dirty="0" smtClean="0"/>
              <a:t>Evaluation </a:t>
            </a:r>
            <a:br>
              <a:rPr lang="en-US" sz="3600" dirty="0" smtClean="0"/>
            </a:br>
            <a:r>
              <a:rPr lang="en-US" sz="3100" dirty="0" smtClean="0"/>
              <a:t>-- </a:t>
            </a:r>
            <a:r>
              <a:rPr lang="fr-FR" altLang="en-US" sz="2200" dirty="0" smtClean="0"/>
              <a:t>Confusion Matrix, ROC &amp; (</a:t>
            </a:r>
            <a:r>
              <a:rPr lang="fr-FR" altLang="en-US" sz="2200" dirty="0"/>
              <a:t>CAP) </a:t>
            </a:r>
            <a:r>
              <a:rPr lang="fr-FR" altLang="en-US" sz="2200" dirty="0" err="1" smtClean="0"/>
              <a:t>Curve</a:t>
            </a:r>
            <a:r>
              <a:rPr lang="fr-FR" altLang="en-US" sz="2200" dirty="0" smtClean="0"/>
              <a:t> </a:t>
            </a:r>
            <a:endParaRPr lang="fr-FR" altLang="en-US" sz="3100" dirty="0"/>
          </a:p>
        </p:txBody>
      </p:sp>
      <p:sp>
        <p:nvSpPr>
          <p:cNvPr id="3" name="TextBox 2"/>
          <p:cNvSpPr txBox="1"/>
          <p:nvPr/>
        </p:nvSpPr>
        <p:spPr>
          <a:xfrm>
            <a:off x="457200" y="1535549"/>
            <a:ext cx="4191000" cy="1169551"/>
          </a:xfrm>
          <a:prstGeom prst="rect">
            <a:avLst/>
          </a:prstGeom>
          <a:solidFill>
            <a:schemeClr val="bg1">
              <a:lumMod val="95000"/>
            </a:schemeClr>
          </a:solidFill>
        </p:spPr>
        <p:txBody>
          <a:bodyPr wrap="square" rtlCol="0">
            <a:spAutoFit/>
          </a:bodyPr>
          <a:lstStyle/>
          <a:p>
            <a:pPr marL="228600" indent="-228600">
              <a:buFont typeface="Arial" panose="020B0604020202020204" pitchFamily="34" charset="0"/>
              <a:buChar char="•"/>
            </a:pPr>
            <a:r>
              <a:rPr lang="en-US" sz="1400" dirty="0" smtClean="0"/>
              <a:t>Confusion matrix for various models and model parameters are listed in the table.</a:t>
            </a:r>
          </a:p>
          <a:p>
            <a:pPr marL="228600" indent="-228600">
              <a:buFont typeface="Arial" panose="020B0604020202020204" pitchFamily="34" charset="0"/>
              <a:buChar char="•"/>
            </a:pPr>
            <a:r>
              <a:rPr lang="en-US" sz="1400" dirty="0"/>
              <a:t>Receiver </a:t>
            </a:r>
            <a:r>
              <a:rPr lang="en-US" sz="1400" dirty="0" smtClean="0"/>
              <a:t>Operating </a:t>
            </a:r>
            <a:r>
              <a:rPr lang="en-US" sz="1400" dirty="0"/>
              <a:t>C</a:t>
            </a:r>
            <a:r>
              <a:rPr lang="en-US" sz="1400" dirty="0" smtClean="0"/>
              <a:t>haracteristic (</a:t>
            </a:r>
            <a:r>
              <a:rPr lang="en-US" sz="1400" dirty="0"/>
              <a:t>ROC) and Cumulative Accuracy Profile </a:t>
            </a:r>
            <a:r>
              <a:rPr lang="en-US" sz="1400" dirty="0" smtClean="0"/>
              <a:t>(CAP) plotted.</a:t>
            </a:r>
          </a:p>
          <a:p>
            <a:pPr marL="228600" indent="-228600">
              <a:buFont typeface="Arial" panose="020B0604020202020204" pitchFamily="34" charset="0"/>
              <a:buChar char="•"/>
            </a:pPr>
            <a:r>
              <a:rPr lang="en-US" sz="1400" dirty="0" smtClean="0"/>
              <a:t>Logistic regression performs best</a:t>
            </a:r>
            <a:r>
              <a:rPr lang="en-US" sz="1400" dirty="0"/>
              <a:t>.</a:t>
            </a:r>
            <a:endParaRPr lang="en-US" sz="1400" dirty="0" smtClean="0"/>
          </a:p>
        </p:txBody>
      </p:sp>
      <p:pic>
        <p:nvPicPr>
          <p:cNvPr id="819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9087" y="1384564"/>
            <a:ext cx="3810000" cy="150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9087" y="3060964"/>
            <a:ext cx="3429000" cy="2311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p:nvCxnSpPr>
        <p:spPr>
          <a:xfrm flipV="1">
            <a:off x="5432155" y="3180707"/>
            <a:ext cx="2440983" cy="182335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5432155" y="3226064"/>
            <a:ext cx="697424" cy="177800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129579" y="3180707"/>
            <a:ext cx="1743559"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6362054" y="4568636"/>
            <a:ext cx="887874" cy="276999"/>
          </a:xfrm>
          <a:prstGeom prst="rect">
            <a:avLst/>
          </a:prstGeom>
          <a:noFill/>
        </p:spPr>
        <p:txBody>
          <a:bodyPr wrap="none" rtlCol="0">
            <a:spAutoFit/>
          </a:bodyPr>
          <a:lstStyle/>
          <a:p>
            <a:r>
              <a:rPr lang="en-US" sz="1200" b="1" dirty="0" smtClean="0">
                <a:solidFill>
                  <a:srgbClr val="FF0000"/>
                </a:solidFill>
              </a:rPr>
              <a:t>Random model</a:t>
            </a:r>
            <a:endParaRPr lang="en-US" sz="1200" b="1" dirty="0">
              <a:solidFill>
                <a:srgbClr val="FF0000"/>
              </a:solidFill>
            </a:endParaRPr>
          </a:p>
        </p:txBody>
      </p:sp>
      <p:cxnSp>
        <p:nvCxnSpPr>
          <p:cNvPr id="16" name="Straight Arrow Connector 15"/>
          <p:cNvCxnSpPr/>
          <p:nvPr/>
        </p:nvCxnSpPr>
        <p:spPr>
          <a:xfrm flipH="1" flipV="1">
            <a:off x="6129580" y="4496065"/>
            <a:ext cx="232473" cy="126999"/>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6237919" y="3353064"/>
            <a:ext cx="821558" cy="276999"/>
          </a:xfrm>
          <a:prstGeom prst="rect">
            <a:avLst/>
          </a:prstGeom>
          <a:noFill/>
        </p:spPr>
        <p:txBody>
          <a:bodyPr wrap="none" rtlCol="0">
            <a:spAutoFit/>
          </a:bodyPr>
          <a:lstStyle/>
          <a:p>
            <a:r>
              <a:rPr lang="en-US" sz="1200" b="1" dirty="0" smtClean="0">
                <a:solidFill>
                  <a:srgbClr val="00B050"/>
                </a:solidFill>
              </a:rPr>
              <a:t>Perfect model</a:t>
            </a:r>
            <a:endParaRPr lang="en-US" sz="1200" b="1" dirty="0">
              <a:solidFill>
                <a:srgbClr val="00B050"/>
              </a:solidFill>
            </a:endParaRPr>
          </a:p>
        </p:txBody>
      </p:sp>
      <p:cxnSp>
        <p:nvCxnSpPr>
          <p:cNvPr id="20" name="Straight Arrow Connector 19"/>
          <p:cNvCxnSpPr/>
          <p:nvPr/>
        </p:nvCxnSpPr>
        <p:spPr>
          <a:xfrm flipH="1" flipV="1">
            <a:off x="6237919" y="3226064"/>
            <a:ext cx="124134" cy="184708"/>
          </a:xfrm>
          <a:prstGeom prst="straightConnector1">
            <a:avLst/>
          </a:prstGeom>
          <a:ln>
            <a:solidFill>
              <a:srgbClr val="00B050"/>
            </a:solidFill>
            <a:tailEnd type="arrow"/>
          </a:ln>
        </p:spPr>
        <p:style>
          <a:lnRef idx="1">
            <a:schemeClr val="accent1"/>
          </a:lnRef>
          <a:fillRef idx="0">
            <a:schemeClr val="accent1"/>
          </a:fillRef>
          <a:effectRef idx="0">
            <a:schemeClr val="accent1"/>
          </a:effectRef>
          <a:fontRef idx="minor">
            <a:schemeClr val="tx1"/>
          </a:fontRef>
        </p:style>
      </p:cxn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0754" y="3060964"/>
            <a:ext cx="3429000" cy="22886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5" name="Straight Connector 14"/>
          <p:cNvCxnSpPr/>
          <p:nvPr/>
        </p:nvCxnSpPr>
        <p:spPr>
          <a:xfrm flipV="1">
            <a:off x="1570981" y="3180708"/>
            <a:ext cx="2667000" cy="182335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2332981" y="4623064"/>
            <a:ext cx="761747" cy="276999"/>
          </a:xfrm>
          <a:prstGeom prst="rect">
            <a:avLst/>
          </a:prstGeom>
          <a:noFill/>
        </p:spPr>
        <p:txBody>
          <a:bodyPr wrap="none" rtlCol="0">
            <a:spAutoFit/>
          </a:bodyPr>
          <a:lstStyle/>
          <a:p>
            <a:r>
              <a:rPr lang="en-US" sz="1200" b="1" dirty="0" smtClean="0">
                <a:solidFill>
                  <a:srgbClr val="FF0000"/>
                </a:solidFill>
              </a:rPr>
              <a:t>Random</a:t>
            </a:r>
            <a:endParaRPr lang="en-US" sz="1200" b="1" dirty="0">
              <a:solidFill>
                <a:srgbClr val="FF0000"/>
              </a:solidFill>
            </a:endParaRPr>
          </a:p>
        </p:txBody>
      </p:sp>
      <p:cxnSp>
        <p:nvCxnSpPr>
          <p:cNvPr id="23" name="Straight Arrow Connector 22"/>
          <p:cNvCxnSpPr/>
          <p:nvPr/>
        </p:nvCxnSpPr>
        <p:spPr>
          <a:xfrm flipH="1" flipV="1">
            <a:off x="2201338" y="4584965"/>
            <a:ext cx="232473" cy="126999"/>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1615629" y="3180707"/>
            <a:ext cx="0" cy="1746248"/>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1615629" y="3180707"/>
            <a:ext cx="2622352"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875781" y="3353064"/>
            <a:ext cx="704808" cy="276999"/>
          </a:xfrm>
          <a:prstGeom prst="rect">
            <a:avLst/>
          </a:prstGeom>
          <a:noFill/>
        </p:spPr>
        <p:txBody>
          <a:bodyPr wrap="none" rtlCol="0">
            <a:spAutoFit/>
          </a:bodyPr>
          <a:lstStyle/>
          <a:p>
            <a:r>
              <a:rPr lang="en-US" sz="1200" b="1" dirty="0" smtClean="0">
                <a:solidFill>
                  <a:srgbClr val="00B050"/>
                </a:solidFill>
              </a:rPr>
              <a:t>Perfect</a:t>
            </a:r>
            <a:endParaRPr lang="en-US" sz="1200" b="1" dirty="0">
              <a:solidFill>
                <a:srgbClr val="00B050"/>
              </a:solidFill>
            </a:endParaRPr>
          </a:p>
        </p:txBody>
      </p:sp>
      <p:cxnSp>
        <p:nvCxnSpPr>
          <p:cNvPr id="27" name="Straight Arrow Connector 26"/>
          <p:cNvCxnSpPr/>
          <p:nvPr/>
        </p:nvCxnSpPr>
        <p:spPr>
          <a:xfrm flipH="1" flipV="1">
            <a:off x="1875781" y="3226064"/>
            <a:ext cx="124134" cy="184708"/>
          </a:xfrm>
          <a:prstGeom prst="straightConnector1">
            <a:avLst/>
          </a:prstGeom>
          <a:ln>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57200" y="3694741"/>
            <a:ext cx="612668" cy="369332"/>
          </a:xfrm>
          <a:prstGeom prst="rect">
            <a:avLst/>
          </a:prstGeom>
          <a:noFill/>
        </p:spPr>
        <p:txBody>
          <a:bodyPr wrap="none" rtlCol="0">
            <a:spAutoFit/>
          </a:bodyPr>
          <a:lstStyle/>
          <a:p>
            <a:r>
              <a:rPr lang="en-US" dirty="0" smtClean="0">
                <a:solidFill>
                  <a:srgbClr val="C00000"/>
                </a:solidFill>
              </a:rPr>
              <a:t>ROC</a:t>
            </a:r>
            <a:endParaRPr lang="en-US" dirty="0">
              <a:solidFill>
                <a:srgbClr val="C00000"/>
              </a:solidFill>
            </a:endParaRPr>
          </a:p>
        </p:txBody>
      </p:sp>
      <p:sp>
        <p:nvSpPr>
          <p:cNvPr id="30" name="TextBox 29"/>
          <p:cNvSpPr txBox="1"/>
          <p:nvPr/>
        </p:nvSpPr>
        <p:spPr>
          <a:xfrm>
            <a:off x="8403031" y="3694741"/>
            <a:ext cx="587020" cy="369332"/>
          </a:xfrm>
          <a:prstGeom prst="rect">
            <a:avLst/>
          </a:prstGeom>
          <a:noFill/>
        </p:spPr>
        <p:txBody>
          <a:bodyPr wrap="none" rtlCol="0">
            <a:spAutoFit/>
          </a:bodyPr>
          <a:lstStyle/>
          <a:p>
            <a:r>
              <a:rPr lang="en-US" dirty="0" smtClean="0">
                <a:solidFill>
                  <a:srgbClr val="C00000"/>
                </a:solidFill>
              </a:rPr>
              <a:t>CAP</a:t>
            </a:r>
            <a:endParaRPr lang="en-US" dirty="0">
              <a:solidFill>
                <a:srgbClr val="C00000"/>
              </a:solidFill>
            </a:endParaRPr>
          </a:p>
        </p:txBody>
      </p:sp>
      <p:sp>
        <p:nvSpPr>
          <p:cNvPr id="19" name="TextBox 18"/>
          <p:cNvSpPr txBox="1"/>
          <p:nvPr/>
        </p:nvSpPr>
        <p:spPr>
          <a:xfrm>
            <a:off x="6736048" y="1015232"/>
            <a:ext cx="1938351" cy="369332"/>
          </a:xfrm>
          <a:prstGeom prst="rect">
            <a:avLst/>
          </a:prstGeom>
          <a:noFill/>
        </p:spPr>
        <p:txBody>
          <a:bodyPr wrap="none" rtlCol="0">
            <a:spAutoFit/>
          </a:bodyPr>
          <a:lstStyle/>
          <a:p>
            <a:r>
              <a:rPr lang="en-US" dirty="0">
                <a:solidFill>
                  <a:srgbClr val="C00000"/>
                </a:solidFill>
              </a:rPr>
              <a:t>Confusion matrix</a:t>
            </a:r>
          </a:p>
        </p:txBody>
      </p:sp>
    </p:spTree>
    <p:extLst>
      <p:ext uri="{BB962C8B-B14F-4D97-AF65-F5344CB8AC3E}">
        <p14:creationId xmlns:p14="http://schemas.microsoft.com/office/powerpoint/2010/main" val="2011451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7000"/>
            <a:ext cx="8229600" cy="787135"/>
          </a:xfrm>
        </p:spPr>
        <p:txBody>
          <a:bodyPr>
            <a:normAutofit fontScale="90000"/>
          </a:bodyPr>
          <a:lstStyle/>
          <a:p>
            <a:pPr marL="0" indent="0" algn="l">
              <a:buNone/>
            </a:pPr>
            <a:r>
              <a:rPr lang="en-US" sz="3600" dirty="0"/>
              <a:t>Model </a:t>
            </a:r>
            <a:r>
              <a:rPr lang="en-US" sz="3600" dirty="0" smtClean="0"/>
              <a:t>Evaluation </a:t>
            </a:r>
            <a:br>
              <a:rPr lang="en-US" sz="3600" dirty="0" smtClean="0"/>
            </a:br>
            <a:r>
              <a:rPr lang="en-US" sz="3100" dirty="0" smtClean="0"/>
              <a:t>-- </a:t>
            </a:r>
            <a:r>
              <a:rPr lang="fr-FR" altLang="en-US" sz="2200" dirty="0" smtClean="0"/>
              <a:t>Confusion </a:t>
            </a:r>
            <a:r>
              <a:rPr lang="fr-FR" altLang="en-US" sz="2200" dirty="0"/>
              <a:t>Matrix </a:t>
            </a:r>
            <a:r>
              <a:rPr lang="fr-FR" altLang="en-US" sz="2200" dirty="0" smtClean="0"/>
              <a:t>&amp; Cumulative </a:t>
            </a:r>
            <a:r>
              <a:rPr lang="fr-FR" altLang="en-US" sz="2200" dirty="0" err="1" smtClean="0"/>
              <a:t>Accuracy</a:t>
            </a:r>
            <a:r>
              <a:rPr lang="fr-FR" altLang="en-US" sz="2200" dirty="0" smtClean="0"/>
              <a:t> Profile </a:t>
            </a:r>
            <a:r>
              <a:rPr lang="fr-FR" altLang="en-US" sz="2200" dirty="0"/>
              <a:t>(CAP) </a:t>
            </a:r>
            <a:r>
              <a:rPr lang="fr-FR" altLang="en-US" sz="2200" dirty="0" err="1" smtClean="0"/>
              <a:t>Curve</a:t>
            </a:r>
            <a:r>
              <a:rPr lang="fr-FR" altLang="en-US" sz="2200" dirty="0" smtClean="0"/>
              <a:t> </a:t>
            </a:r>
            <a:endParaRPr lang="fr-FR" altLang="en-US" sz="3100" dirty="0"/>
          </a:p>
        </p:txBody>
      </p:sp>
      <p:sp>
        <p:nvSpPr>
          <p:cNvPr id="3" name="TextBox 2"/>
          <p:cNvSpPr txBox="1"/>
          <p:nvPr/>
        </p:nvSpPr>
        <p:spPr>
          <a:xfrm>
            <a:off x="5029200" y="1485900"/>
            <a:ext cx="3810000" cy="3662541"/>
          </a:xfrm>
          <a:prstGeom prst="rect">
            <a:avLst/>
          </a:prstGeom>
          <a:solidFill>
            <a:schemeClr val="bg1">
              <a:lumMod val="95000"/>
            </a:schemeClr>
          </a:solidFill>
        </p:spPr>
        <p:txBody>
          <a:bodyPr wrap="square" rtlCol="0">
            <a:spAutoFit/>
          </a:bodyPr>
          <a:lstStyle/>
          <a:p>
            <a:pPr marL="228600" indent="-228600">
              <a:buFont typeface="Arial" panose="020B0604020202020204" pitchFamily="34" charset="0"/>
              <a:buChar char="•"/>
            </a:pPr>
            <a:r>
              <a:rPr lang="en-US" sz="1400" dirty="0" smtClean="0"/>
              <a:t>To select the best model for this classification  problem, CAP curves of various models are compared.</a:t>
            </a:r>
          </a:p>
          <a:p>
            <a:pPr marL="228600" indent="-228600">
              <a:buFont typeface="Arial" panose="020B0604020202020204" pitchFamily="34" charset="0"/>
              <a:buChar char="•"/>
            </a:pPr>
            <a:r>
              <a:rPr lang="en-US" sz="1400" dirty="0" smtClean="0"/>
              <a:t>Models we have tried includes: </a:t>
            </a:r>
          </a:p>
          <a:p>
            <a:pPr marL="403225" lvl="1" indent="-174625">
              <a:buFont typeface="+mj-lt"/>
              <a:buAutoNum type="arabicPeriod"/>
            </a:pPr>
            <a:r>
              <a:rPr lang="en-US" sz="1200" dirty="0"/>
              <a:t>KNN</a:t>
            </a:r>
          </a:p>
          <a:p>
            <a:pPr marL="403225" lvl="1" indent="-174625">
              <a:buFont typeface="+mj-lt"/>
              <a:buAutoNum type="arabicPeriod"/>
            </a:pPr>
            <a:r>
              <a:rPr lang="en-US" sz="1200" dirty="0" smtClean="0"/>
              <a:t>Kernel </a:t>
            </a:r>
            <a:r>
              <a:rPr lang="en-US" sz="1200" dirty="0"/>
              <a:t>SVM</a:t>
            </a:r>
          </a:p>
          <a:p>
            <a:pPr marL="403225" lvl="1" indent="-174625">
              <a:buFont typeface="+mj-lt"/>
              <a:buAutoNum type="arabicPeriod"/>
            </a:pPr>
            <a:r>
              <a:rPr lang="en-US" sz="1200" dirty="0" smtClean="0"/>
              <a:t>Random </a:t>
            </a:r>
            <a:r>
              <a:rPr lang="en-US" sz="1200" dirty="0"/>
              <a:t>forest</a:t>
            </a:r>
          </a:p>
          <a:p>
            <a:pPr marL="403225" lvl="1" indent="-174625">
              <a:buFont typeface="+mj-lt"/>
              <a:buAutoNum type="arabicPeriod"/>
            </a:pPr>
            <a:r>
              <a:rPr lang="en-US" sz="1200" dirty="0"/>
              <a:t>Logistic regression</a:t>
            </a:r>
          </a:p>
          <a:p>
            <a:pPr marL="403225" lvl="1" indent="-174625">
              <a:buFont typeface="+mj-lt"/>
              <a:buAutoNum type="arabicPeriod"/>
            </a:pPr>
            <a:r>
              <a:rPr lang="en-US" sz="1200" dirty="0"/>
              <a:t>Logistic regression with </a:t>
            </a:r>
            <a:r>
              <a:rPr lang="en-US" sz="1200" dirty="0" smtClean="0"/>
              <a:t>added </a:t>
            </a:r>
            <a:r>
              <a:rPr lang="en-US" sz="1200" dirty="0"/>
              <a:t>terms for nonlinearity </a:t>
            </a:r>
          </a:p>
          <a:p>
            <a:pPr marL="228600" indent="-228600">
              <a:buFont typeface="Arial" panose="020B0604020202020204" pitchFamily="34" charset="0"/>
              <a:buChar char="•"/>
            </a:pPr>
            <a:r>
              <a:rPr lang="en-US" sz="1400" dirty="0" smtClean="0"/>
              <a:t>We quickly given up KNN and Kernel SVM as distance definition is difficult.</a:t>
            </a:r>
          </a:p>
          <a:p>
            <a:pPr marL="228600" indent="-228600">
              <a:buFont typeface="Arial" panose="020B0604020202020204" pitchFamily="34" charset="0"/>
              <a:buChar char="•"/>
            </a:pPr>
            <a:r>
              <a:rPr lang="en-US" sz="1400" dirty="0" smtClean="0"/>
              <a:t>Logistic regression is best:</a:t>
            </a:r>
          </a:p>
          <a:p>
            <a:pPr marL="398463" lvl="1" indent="-169863">
              <a:buFont typeface="+mj-lt"/>
              <a:buAutoNum type="arabicPeriod"/>
            </a:pPr>
            <a:r>
              <a:rPr lang="en-US" sz="1200" dirty="0" smtClean="0"/>
              <a:t>Easy to get the whole CAP curve by adjusting the possibility threshold;</a:t>
            </a:r>
          </a:p>
          <a:p>
            <a:pPr marL="398463" lvl="1" indent="-169863">
              <a:buFont typeface="+mj-lt"/>
              <a:buAutoNum type="arabicPeriod"/>
            </a:pPr>
            <a:r>
              <a:rPr lang="en-US" sz="1200" dirty="0" smtClean="0"/>
              <a:t>Results are easy to understand;</a:t>
            </a:r>
          </a:p>
          <a:p>
            <a:pPr marL="228600" lvl="1" indent="-228600">
              <a:buFont typeface="Arial" panose="020B0604020202020204" pitchFamily="34" charset="0"/>
              <a:buChar char="•"/>
            </a:pPr>
            <a:r>
              <a:rPr lang="en-US" sz="1400" dirty="0" smtClean="0"/>
              <a:t>Grid search on p-value criteria (0.01, 0.05 and 0.32). Found that 0.05 is best.</a:t>
            </a:r>
            <a:endParaRPr lang="en-US" sz="1200"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384564"/>
            <a:ext cx="4495800" cy="2311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3786737"/>
            <a:ext cx="4495800" cy="150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p:nvCxnSpPr>
        <p:spPr>
          <a:xfrm flipV="1">
            <a:off x="1143000" y="1504307"/>
            <a:ext cx="3200400" cy="182335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1143000" y="1549664"/>
            <a:ext cx="914400" cy="177800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2057400" y="1504307"/>
            <a:ext cx="2286000" cy="0"/>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362201" y="2892236"/>
            <a:ext cx="1164101" cy="276999"/>
          </a:xfrm>
          <a:prstGeom prst="rect">
            <a:avLst/>
          </a:prstGeom>
          <a:noFill/>
        </p:spPr>
        <p:txBody>
          <a:bodyPr wrap="none" rtlCol="0">
            <a:spAutoFit/>
          </a:bodyPr>
          <a:lstStyle/>
          <a:p>
            <a:r>
              <a:rPr lang="en-US" sz="1200" b="1" dirty="0" smtClean="0">
                <a:solidFill>
                  <a:srgbClr val="FF0000"/>
                </a:solidFill>
              </a:rPr>
              <a:t>Random model</a:t>
            </a:r>
            <a:endParaRPr lang="en-US" sz="1200" b="1" dirty="0">
              <a:solidFill>
                <a:srgbClr val="FF0000"/>
              </a:solidFill>
            </a:endParaRPr>
          </a:p>
        </p:txBody>
      </p:sp>
      <p:cxnSp>
        <p:nvCxnSpPr>
          <p:cNvPr id="16" name="Straight Arrow Connector 15"/>
          <p:cNvCxnSpPr/>
          <p:nvPr/>
        </p:nvCxnSpPr>
        <p:spPr>
          <a:xfrm flipH="1" flipV="1">
            <a:off x="2057402" y="2819665"/>
            <a:ext cx="304798" cy="126999"/>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199446" y="1676664"/>
            <a:ext cx="1077154" cy="276999"/>
          </a:xfrm>
          <a:prstGeom prst="rect">
            <a:avLst/>
          </a:prstGeom>
          <a:noFill/>
        </p:spPr>
        <p:txBody>
          <a:bodyPr wrap="none" rtlCol="0">
            <a:spAutoFit/>
          </a:bodyPr>
          <a:lstStyle/>
          <a:p>
            <a:r>
              <a:rPr lang="en-US" sz="1200" b="1" dirty="0" smtClean="0">
                <a:solidFill>
                  <a:srgbClr val="00B050"/>
                </a:solidFill>
              </a:rPr>
              <a:t>Perfect model</a:t>
            </a:r>
            <a:endParaRPr lang="en-US" sz="1200" b="1" dirty="0">
              <a:solidFill>
                <a:srgbClr val="00B050"/>
              </a:solidFill>
            </a:endParaRPr>
          </a:p>
        </p:txBody>
      </p:sp>
      <p:cxnSp>
        <p:nvCxnSpPr>
          <p:cNvPr id="20" name="Straight Arrow Connector 19"/>
          <p:cNvCxnSpPr/>
          <p:nvPr/>
        </p:nvCxnSpPr>
        <p:spPr>
          <a:xfrm flipH="1" flipV="1">
            <a:off x="2199446" y="1549664"/>
            <a:ext cx="162754" cy="184708"/>
          </a:xfrm>
          <a:prstGeom prst="straightConnector1">
            <a:avLst/>
          </a:prstGeom>
          <a:ln>
            <a:solidFill>
              <a:srgbClr val="00B05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1153293"/>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pstream">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Slipstream">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pstream">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Slipstream</Template>
  <TotalTime>17638</TotalTime>
  <Words>1506</Words>
  <Application>Microsoft Office PowerPoint</Application>
  <PresentationFormat>On-screen Show (16:10)</PresentationFormat>
  <Paragraphs>317</Paragraphs>
  <Slides>15</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17" baseType="lpstr">
      <vt:lpstr>Slipstream</vt:lpstr>
      <vt:lpstr>Macro-Enabled Worksheet</vt:lpstr>
      <vt:lpstr>Churn - Cell2Cell  Project Summary</vt:lpstr>
      <vt:lpstr>Executive Summary</vt:lpstr>
      <vt:lpstr>Outline</vt:lpstr>
      <vt:lpstr>Introduction</vt:lpstr>
      <vt:lpstr>Data Visualization and EDA</vt:lpstr>
      <vt:lpstr>Feature Engineering</vt:lpstr>
      <vt:lpstr>PowerPoint Presentation</vt:lpstr>
      <vt:lpstr>Model Evaluation  -- Confusion Matrix, ROC &amp; (CAP) Curve </vt:lpstr>
      <vt:lpstr>Model Evaluation  -- Confusion Matrix &amp; Cumulative Accuracy Profile (CAP) Curve </vt:lpstr>
      <vt:lpstr>Logistic Regression Results – Importance by Variables </vt:lpstr>
      <vt:lpstr>The Key Findings and Recommendations</vt:lpstr>
      <vt:lpstr>More Findings</vt:lpstr>
      <vt:lpstr>Additional Observations</vt:lpstr>
      <vt:lpstr>Summary</vt:lpstr>
      <vt:lpstr>Appendix</vt:lpstr>
    </vt:vector>
  </TitlesOfParts>
  <Company>HP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Churn - Cell2Cell Project Report</dc:title>
  <dc:creator>Yongchang Feng</dc:creator>
  <cp:lastModifiedBy>Yongchang Feng</cp:lastModifiedBy>
  <cp:revision>127</cp:revision>
  <dcterms:created xsi:type="dcterms:W3CDTF">2019-02-27T17:54:49Z</dcterms:created>
  <dcterms:modified xsi:type="dcterms:W3CDTF">2020-08-12T04:21:49Z</dcterms:modified>
</cp:coreProperties>
</file>

<file path=docProps/thumbnail.jpeg>
</file>